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 id="268" r:id="rId44"/>
    <p:sldId id="269" r:id="rId45"/>
    <p:sldId id="270" r:id="rId46"/>
    <p:sldId id="271" r:id="rId47"/>
    <p:sldId id="272" r:id="rId48"/>
    <p:sldId id="273" r:id="rId49"/>
    <p:sldId id="274" r:id="rId50"/>
    <p:sldId id="275" r:id="rId51"/>
    <p:sldId id="276" r:id="rId52"/>
    <p:sldId id="277" r:id="rId5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T Lakes Neue Extended" charset="1" panose="02010001040000080307"/>
      <p:regular r:id="rId10"/>
    </p:embeddedFont>
    <p:embeddedFont>
      <p:font typeface="TT Lakes Neue Extended Bold" charset="1" panose="02010001040000080307"/>
      <p:regular r:id="rId11"/>
    </p:embeddedFont>
    <p:embeddedFont>
      <p:font typeface="TT Lakes Neue Extended Italics" charset="1" panose="02010001040000080307"/>
      <p:regular r:id="rId12"/>
    </p:embeddedFont>
    <p:embeddedFont>
      <p:font typeface="TT Lakes Neue Extended Bold Italics" charset="1" panose="02010001040000080307"/>
      <p:regular r:id="rId13"/>
    </p:embeddedFont>
    <p:embeddedFont>
      <p:font typeface="Montserrat" charset="1" panose="00000500000000000000"/>
      <p:regular r:id="rId14"/>
    </p:embeddedFont>
    <p:embeddedFont>
      <p:font typeface="Montserrat Bold" charset="1" panose="00000800000000000000"/>
      <p:regular r:id="rId15"/>
    </p:embeddedFont>
    <p:embeddedFont>
      <p:font typeface="Montserrat Italics" charset="1" panose="00000500000000000000"/>
      <p:regular r:id="rId16"/>
    </p:embeddedFont>
    <p:embeddedFont>
      <p:font typeface="Montserrat Bold Italics" charset="1" panose="00000800000000000000"/>
      <p:regular r:id="rId17"/>
    </p:embeddedFont>
    <p:embeddedFont>
      <p:font typeface="Montserrat Thin" charset="1" panose="00000300000000000000"/>
      <p:regular r:id="rId18"/>
    </p:embeddedFont>
    <p:embeddedFont>
      <p:font typeface="Montserrat Thin Italics" charset="1" panose="00000300000000000000"/>
      <p:regular r:id="rId19"/>
    </p:embeddedFont>
    <p:embeddedFont>
      <p:font typeface="Montserrat Extra-Light" charset="1" panose="00000300000000000000"/>
      <p:regular r:id="rId20"/>
    </p:embeddedFont>
    <p:embeddedFont>
      <p:font typeface="Montserrat Extra-Light Italics" charset="1" panose="00000300000000000000"/>
      <p:regular r:id="rId21"/>
    </p:embeddedFont>
    <p:embeddedFont>
      <p:font typeface="Montserrat Light" charset="1" panose="00000400000000000000"/>
      <p:regular r:id="rId22"/>
    </p:embeddedFont>
    <p:embeddedFont>
      <p:font typeface="Montserrat Light Italics" charset="1" panose="00000400000000000000"/>
      <p:regular r:id="rId23"/>
    </p:embeddedFont>
    <p:embeddedFont>
      <p:font typeface="Montserrat Medium" charset="1" panose="00000600000000000000"/>
      <p:regular r:id="rId24"/>
    </p:embeddedFont>
    <p:embeddedFont>
      <p:font typeface="Montserrat Medium Italics" charset="1" panose="00000600000000000000"/>
      <p:regular r:id="rId25"/>
    </p:embeddedFont>
    <p:embeddedFont>
      <p:font typeface="Montserrat Semi-Bold" charset="1" panose="00000700000000000000"/>
      <p:regular r:id="rId26"/>
    </p:embeddedFont>
    <p:embeddedFont>
      <p:font typeface="Montserrat Semi-Bold Italics" charset="1" panose="00000700000000000000"/>
      <p:regular r:id="rId27"/>
    </p:embeddedFont>
    <p:embeddedFont>
      <p:font typeface="Montserrat Ultra-Bold" charset="1" panose="00000900000000000000"/>
      <p:regular r:id="rId28"/>
    </p:embeddedFont>
    <p:embeddedFont>
      <p:font typeface="Montserrat Ultra-Bold Italics" charset="1" panose="00000900000000000000"/>
      <p:regular r:id="rId29"/>
    </p:embeddedFont>
    <p:embeddedFont>
      <p:font typeface="Montserrat Heavy" charset="1" panose="00000A00000000000000"/>
      <p:regular r:id="rId30"/>
    </p:embeddedFont>
    <p:embeddedFont>
      <p:font typeface="Montserrat Heavy Italics" charset="1" panose="00000A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41" Target="slides/slide10.xml" Type="http://schemas.openxmlformats.org/officeDocument/2006/relationships/slide"/><Relationship Id="rId42" Target="slides/slide11.xml" Type="http://schemas.openxmlformats.org/officeDocument/2006/relationships/slide"/><Relationship Id="rId43" Target="slides/slide12.xml" Type="http://schemas.openxmlformats.org/officeDocument/2006/relationships/slide"/><Relationship Id="rId44" Target="slides/slide13.xml" Type="http://schemas.openxmlformats.org/officeDocument/2006/relationships/slide"/><Relationship Id="rId45" Target="slides/slide14.xml" Type="http://schemas.openxmlformats.org/officeDocument/2006/relationships/slide"/><Relationship Id="rId46" Target="slides/slide15.xml" Type="http://schemas.openxmlformats.org/officeDocument/2006/relationships/slide"/><Relationship Id="rId47" Target="slides/slide16.xml" Type="http://schemas.openxmlformats.org/officeDocument/2006/relationships/slide"/><Relationship Id="rId48" Target="slides/slide17.xml" Type="http://schemas.openxmlformats.org/officeDocument/2006/relationships/slide"/><Relationship Id="rId49" Target="slides/slide18.xml" Type="http://schemas.openxmlformats.org/officeDocument/2006/relationships/slide"/><Relationship Id="rId5" Target="tableStyles.xml" Type="http://schemas.openxmlformats.org/officeDocument/2006/relationships/tableStyles"/><Relationship Id="rId50" Target="slides/slide19.xml" Type="http://schemas.openxmlformats.org/officeDocument/2006/relationships/slide"/><Relationship Id="rId51" Target="slides/slide20.xml" Type="http://schemas.openxmlformats.org/officeDocument/2006/relationships/slide"/><Relationship Id="rId52" Target="slides/slide21.xml" Type="http://schemas.openxmlformats.org/officeDocument/2006/relationships/slide"/><Relationship Id="rId53" Target="slides/slide22.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1025F"/>
        </a:solidFill>
      </p:bgPr>
    </p:bg>
    <p:spTree>
      <p:nvGrpSpPr>
        <p:cNvPr id="1" name=""/>
        <p:cNvGrpSpPr/>
        <p:nvPr/>
      </p:nvGrpSpPr>
      <p:grpSpPr>
        <a:xfrm>
          <a:off x="0" y="0"/>
          <a:ext cx="0" cy="0"/>
          <a:chOff x="0" y="0"/>
          <a:chExt cx="0" cy="0"/>
        </a:xfrm>
      </p:grpSpPr>
      <p:sp>
        <p:nvSpPr>
          <p:cNvPr name="Freeform 2" id="2"/>
          <p:cNvSpPr/>
          <p:nvPr/>
        </p:nvSpPr>
        <p:spPr>
          <a:xfrm flipH="false" flipV="false" rot="0">
            <a:off x="8042290" y="2937280"/>
            <a:ext cx="8223110" cy="9501492"/>
          </a:xfrm>
          <a:custGeom>
            <a:avLst/>
            <a:gdLst/>
            <a:ahLst/>
            <a:cxnLst/>
            <a:rect r="r" b="b" t="t" l="l"/>
            <a:pathLst>
              <a:path h="9501492" w="8223110">
                <a:moveTo>
                  <a:pt x="0" y="0"/>
                </a:moveTo>
                <a:lnTo>
                  <a:pt x="8223109" y="0"/>
                </a:lnTo>
                <a:lnTo>
                  <a:pt x="8223109" y="9501492"/>
                </a:lnTo>
                <a:lnTo>
                  <a:pt x="0" y="95014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213711" y="-4357992"/>
            <a:ext cx="8223110" cy="9501492"/>
          </a:xfrm>
          <a:custGeom>
            <a:avLst/>
            <a:gdLst/>
            <a:ahLst/>
            <a:cxnLst/>
            <a:rect r="r" b="b" t="t" l="l"/>
            <a:pathLst>
              <a:path h="9501492" w="8223110">
                <a:moveTo>
                  <a:pt x="0" y="0"/>
                </a:moveTo>
                <a:lnTo>
                  <a:pt x="8223109" y="0"/>
                </a:lnTo>
                <a:lnTo>
                  <a:pt x="8223109" y="9501492"/>
                </a:lnTo>
                <a:lnTo>
                  <a:pt x="0" y="95014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0" y="1219200"/>
            <a:ext cx="18229788" cy="4544063"/>
          </a:xfrm>
          <a:prstGeom prst="rect">
            <a:avLst/>
          </a:prstGeom>
        </p:spPr>
        <p:txBody>
          <a:bodyPr anchor="t" rtlCol="false" tIns="0" lIns="0" bIns="0" rIns="0">
            <a:spAutoFit/>
          </a:bodyPr>
          <a:lstStyle/>
          <a:p>
            <a:pPr algn="ctr">
              <a:lnSpc>
                <a:spcPts val="11845"/>
              </a:lnSpc>
            </a:pPr>
            <a:r>
              <a:rPr lang="en-US" sz="11500">
                <a:solidFill>
                  <a:srgbClr val="FFFFFF"/>
                </a:solidFill>
                <a:latin typeface="TT Lakes Neue Extended Bold Italics"/>
              </a:rPr>
              <a:t>Operation Research Proje</a:t>
            </a:r>
          </a:p>
          <a:p>
            <a:pPr algn="ctr">
              <a:lnSpc>
                <a:spcPts val="11845"/>
              </a:lnSpc>
            </a:pPr>
            <a:r>
              <a:rPr lang="en-US" sz="11500">
                <a:solidFill>
                  <a:srgbClr val="FFFFFF"/>
                </a:solidFill>
                <a:latin typeface="TT Lakes Neue Extended Bold Italics"/>
              </a:rPr>
              <a:t>Sunumu</a:t>
            </a:r>
          </a:p>
        </p:txBody>
      </p:sp>
      <p:sp>
        <p:nvSpPr>
          <p:cNvPr name="TextBox 5" id="5"/>
          <p:cNvSpPr txBox="true"/>
          <p:nvPr/>
        </p:nvSpPr>
        <p:spPr>
          <a:xfrm rot="0">
            <a:off x="5500321" y="6647791"/>
            <a:ext cx="6825496" cy="537846"/>
          </a:xfrm>
          <a:prstGeom prst="rect">
            <a:avLst/>
          </a:prstGeom>
        </p:spPr>
        <p:txBody>
          <a:bodyPr anchor="t" rtlCol="false" tIns="0" lIns="0" bIns="0" rIns="0">
            <a:spAutoFit/>
          </a:bodyPr>
          <a:lstStyle/>
          <a:p>
            <a:pPr algn="ctr">
              <a:lnSpc>
                <a:spcPts val="4479"/>
              </a:lnSpc>
              <a:spcBef>
                <a:spcPct val="0"/>
              </a:spcBef>
            </a:pPr>
            <a:r>
              <a:rPr lang="en-US" sz="3199">
                <a:solidFill>
                  <a:srgbClr val="FFFFFF"/>
                </a:solidFill>
                <a:latin typeface="Montserrat"/>
              </a:rPr>
              <a:t>Servet Berkcan Arvas - 032290016</a:t>
            </a:r>
          </a:p>
        </p:txBody>
      </p:sp>
      <p:sp>
        <p:nvSpPr>
          <p:cNvPr name="TextBox 6" id="6"/>
          <p:cNvSpPr txBox="true"/>
          <p:nvPr/>
        </p:nvSpPr>
        <p:spPr>
          <a:xfrm rot="0">
            <a:off x="5336703" y="7385662"/>
            <a:ext cx="7470395" cy="537846"/>
          </a:xfrm>
          <a:prstGeom prst="rect">
            <a:avLst/>
          </a:prstGeom>
        </p:spPr>
        <p:txBody>
          <a:bodyPr anchor="t" rtlCol="false" tIns="0" lIns="0" bIns="0" rIns="0">
            <a:spAutoFit/>
          </a:bodyPr>
          <a:lstStyle/>
          <a:p>
            <a:pPr algn="ctr">
              <a:lnSpc>
                <a:spcPts val="4479"/>
              </a:lnSpc>
              <a:spcBef>
                <a:spcPct val="0"/>
              </a:spcBef>
            </a:pPr>
            <a:r>
              <a:rPr lang="en-US" sz="3199">
                <a:solidFill>
                  <a:srgbClr val="FFFFFF"/>
                </a:solidFill>
                <a:latin typeface="Montserrat"/>
              </a:rPr>
              <a:t>Muhammedamin Gebi - 032290101</a:t>
            </a:r>
          </a:p>
        </p:txBody>
      </p:sp>
      <p:sp>
        <p:nvSpPr>
          <p:cNvPr name="TextBox 7" id="7"/>
          <p:cNvSpPr txBox="true"/>
          <p:nvPr/>
        </p:nvSpPr>
        <p:spPr>
          <a:xfrm rot="0">
            <a:off x="5500321" y="8123532"/>
            <a:ext cx="7766685" cy="537846"/>
          </a:xfrm>
          <a:prstGeom prst="rect">
            <a:avLst/>
          </a:prstGeom>
        </p:spPr>
        <p:txBody>
          <a:bodyPr anchor="t" rtlCol="false" tIns="0" lIns="0" bIns="0" rIns="0">
            <a:spAutoFit/>
          </a:bodyPr>
          <a:lstStyle/>
          <a:p>
            <a:pPr algn="ctr">
              <a:lnSpc>
                <a:spcPts val="4479"/>
              </a:lnSpc>
              <a:spcBef>
                <a:spcPct val="0"/>
              </a:spcBef>
            </a:pPr>
            <a:r>
              <a:rPr lang="en-US" sz="3199">
                <a:solidFill>
                  <a:srgbClr val="FFFFFF"/>
                </a:solidFill>
                <a:latin typeface="Montserrat"/>
              </a:rPr>
              <a:t>Muhammed Kaan Küçük - 032290084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1025F"/>
        </a:solidFill>
      </p:bgPr>
    </p:bg>
    <p:spTree>
      <p:nvGrpSpPr>
        <p:cNvPr id="1" name=""/>
        <p:cNvGrpSpPr/>
        <p:nvPr/>
      </p:nvGrpSpPr>
      <p:grpSpPr>
        <a:xfrm>
          <a:off x="0" y="0"/>
          <a:ext cx="0" cy="0"/>
          <a:chOff x="0" y="0"/>
          <a:chExt cx="0" cy="0"/>
        </a:xfrm>
      </p:grpSpPr>
      <p:sp>
        <p:nvSpPr>
          <p:cNvPr name="Freeform 2" id="2"/>
          <p:cNvSpPr/>
          <p:nvPr/>
        </p:nvSpPr>
        <p:spPr>
          <a:xfrm flipH="false" flipV="false" rot="0">
            <a:off x="13147745" y="3386470"/>
            <a:ext cx="8223110" cy="9501492"/>
          </a:xfrm>
          <a:custGeom>
            <a:avLst/>
            <a:gdLst/>
            <a:ahLst/>
            <a:cxnLst/>
            <a:rect r="r" b="b" t="t" l="l"/>
            <a:pathLst>
              <a:path h="9501492" w="8223110">
                <a:moveTo>
                  <a:pt x="0" y="0"/>
                </a:moveTo>
                <a:lnTo>
                  <a:pt x="8223110" y="0"/>
                </a:lnTo>
                <a:lnTo>
                  <a:pt x="8223110" y="9501492"/>
                </a:lnTo>
                <a:lnTo>
                  <a:pt x="0" y="95014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11616" y="-8111719"/>
            <a:ext cx="10640135" cy="12294273"/>
          </a:xfrm>
          <a:custGeom>
            <a:avLst/>
            <a:gdLst/>
            <a:ahLst/>
            <a:cxnLst/>
            <a:rect r="r" b="b" t="t" l="l"/>
            <a:pathLst>
              <a:path h="12294273" w="10640135">
                <a:moveTo>
                  <a:pt x="0" y="0"/>
                </a:moveTo>
                <a:lnTo>
                  <a:pt x="10640134" y="0"/>
                </a:lnTo>
                <a:lnTo>
                  <a:pt x="10640134" y="12294273"/>
                </a:lnTo>
                <a:lnTo>
                  <a:pt x="0" y="122942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133714" y="0"/>
            <a:ext cx="6154286" cy="10287000"/>
          </a:xfrm>
          <a:custGeom>
            <a:avLst/>
            <a:gdLst/>
            <a:ahLst/>
            <a:cxnLst/>
            <a:rect r="r" b="b" t="t" l="l"/>
            <a:pathLst>
              <a:path h="10287000" w="6154286">
                <a:moveTo>
                  <a:pt x="0" y="0"/>
                </a:moveTo>
                <a:lnTo>
                  <a:pt x="6154286" y="0"/>
                </a:lnTo>
                <a:lnTo>
                  <a:pt x="6154286" y="10287000"/>
                </a:lnTo>
                <a:lnTo>
                  <a:pt x="0" y="10287000"/>
                </a:lnTo>
                <a:lnTo>
                  <a:pt x="0" y="0"/>
                </a:lnTo>
                <a:close/>
              </a:path>
            </a:pathLst>
          </a:custGeom>
          <a:blipFill>
            <a:blip r:embed="rId4"/>
            <a:stretch>
              <a:fillRect l="-39206" t="0" r="-27945" b="0"/>
            </a:stretch>
          </a:blipFill>
        </p:spPr>
      </p:sp>
      <p:sp>
        <p:nvSpPr>
          <p:cNvPr name="TextBox 5" id="5"/>
          <p:cNvSpPr txBox="true"/>
          <p:nvPr/>
        </p:nvSpPr>
        <p:spPr>
          <a:xfrm rot="0">
            <a:off x="242968" y="1667778"/>
            <a:ext cx="11640979" cy="1866887"/>
          </a:xfrm>
          <a:prstGeom prst="rect">
            <a:avLst/>
          </a:prstGeom>
        </p:spPr>
        <p:txBody>
          <a:bodyPr anchor="t" rtlCol="false" tIns="0" lIns="0" bIns="0" rIns="0">
            <a:spAutoFit/>
          </a:bodyPr>
          <a:lstStyle/>
          <a:p>
            <a:pPr algn="ctr">
              <a:lnSpc>
                <a:spcPts val="7700"/>
              </a:lnSpc>
            </a:pPr>
            <a:r>
              <a:rPr lang="en-US" sz="5500">
                <a:solidFill>
                  <a:srgbClr val="FFFFFF"/>
                </a:solidFill>
                <a:latin typeface="Arimo Bold"/>
              </a:rPr>
              <a:t>PARTİCAL SWARM OPTİMİZATİON</a:t>
            </a:r>
          </a:p>
          <a:p>
            <a:pPr algn="ctr">
              <a:lnSpc>
                <a:spcPts val="7000"/>
              </a:lnSpc>
            </a:pPr>
            <a:r>
              <a:rPr lang="en-US" sz="5000">
                <a:solidFill>
                  <a:srgbClr val="FFFFFF"/>
                </a:solidFill>
                <a:latin typeface="Arimo Bold"/>
              </a:rPr>
              <a:t>NEDİR ?</a:t>
            </a:r>
          </a:p>
        </p:txBody>
      </p:sp>
      <p:sp>
        <p:nvSpPr>
          <p:cNvPr name="TextBox 6" id="6"/>
          <p:cNvSpPr txBox="true"/>
          <p:nvPr/>
        </p:nvSpPr>
        <p:spPr>
          <a:xfrm rot="0">
            <a:off x="242968" y="3839297"/>
            <a:ext cx="11093271" cy="4700545"/>
          </a:xfrm>
          <a:prstGeom prst="rect">
            <a:avLst/>
          </a:prstGeom>
        </p:spPr>
        <p:txBody>
          <a:bodyPr anchor="t" rtlCol="false" tIns="0" lIns="0" bIns="0" rIns="0">
            <a:spAutoFit/>
          </a:bodyPr>
          <a:lstStyle/>
          <a:p>
            <a:pPr>
              <a:lnSpc>
                <a:spcPts val="3414"/>
              </a:lnSpc>
              <a:spcBef>
                <a:spcPct val="0"/>
              </a:spcBef>
            </a:pPr>
            <a:r>
              <a:rPr lang="en-US" sz="2439">
                <a:solidFill>
                  <a:srgbClr val="FFFFFF"/>
                </a:solidFill>
                <a:latin typeface="Montserrat"/>
              </a:rPr>
              <a:t>     </a:t>
            </a:r>
            <a:r>
              <a:rPr lang="en-US" sz="2439">
                <a:solidFill>
                  <a:srgbClr val="FFFFFF"/>
                </a:solidFill>
                <a:latin typeface="Montserrat"/>
              </a:rPr>
              <a:t>Particle Swarm Optimization (PSO) veya Parçacık Sürü Optimizasyonu, doğal bir sürü hareketinin matematiksel bir modeli olarak kullanılarak çözüm alanında dolaşarak en iyi çözümü bulmaya yönelik bir metaheuristik optimizasyon algoritmasıdır. Bu algoritma, bir problemdeki olası çözümleri parçacıklar (partiküller) olarak temsil eder ve bu parçacıklar, bir hız ve konum vektörü ile hareket ederek potansiyel çözüm alanını arar. Parçacıkların her biri, kendi en iyi konumunu takip ederken, sürü olarak da en iyi çözüme doğru hareket etmeye çalışır. Bu şekilde, PSO, parçacıklar arasında bilgi paylaşımı ve sürü zekası kullanarak karmaşık ve çok boyutlu optimizasyon problemlerinde etkili çözümler üretebilir.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1025F"/>
        </a:solidFill>
      </p:bgPr>
    </p:bg>
    <p:spTree>
      <p:nvGrpSpPr>
        <p:cNvPr id="1" name=""/>
        <p:cNvGrpSpPr/>
        <p:nvPr/>
      </p:nvGrpSpPr>
      <p:grpSpPr>
        <a:xfrm>
          <a:off x="0" y="0"/>
          <a:ext cx="0" cy="0"/>
          <a:chOff x="0" y="0"/>
          <a:chExt cx="0" cy="0"/>
        </a:xfrm>
      </p:grpSpPr>
      <p:sp>
        <p:nvSpPr>
          <p:cNvPr name="Freeform 2" id="2"/>
          <p:cNvSpPr/>
          <p:nvPr/>
        </p:nvSpPr>
        <p:spPr>
          <a:xfrm flipH="false" flipV="false" rot="0">
            <a:off x="13147745" y="3386470"/>
            <a:ext cx="8223110" cy="9501492"/>
          </a:xfrm>
          <a:custGeom>
            <a:avLst/>
            <a:gdLst/>
            <a:ahLst/>
            <a:cxnLst/>
            <a:rect r="r" b="b" t="t" l="l"/>
            <a:pathLst>
              <a:path h="9501492" w="8223110">
                <a:moveTo>
                  <a:pt x="0" y="0"/>
                </a:moveTo>
                <a:lnTo>
                  <a:pt x="8223110" y="0"/>
                </a:lnTo>
                <a:lnTo>
                  <a:pt x="8223110" y="9501492"/>
                </a:lnTo>
                <a:lnTo>
                  <a:pt x="0" y="95014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11616" y="-8111719"/>
            <a:ext cx="10640135" cy="12294273"/>
          </a:xfrm>
          <a:custGeom>
            <a:avLst/>
            <a:gdLst/>
            <a:ahLst/>
            <a:cxnLst/>
            <a:rect r="r" b="b" t="t" l="l"/>
            <a:pathLst>
              <a:path h="12294273" w="10640135">
                <a:moveTo>
                  <a:pt x="0" y="0"/>
                </a:moveTo>
                <a:lnTo>
                  <a:pt x="10640134" y="0"/>
                </a:lnTo>
                <a:lnTo>
                  <a:pt x="10640134" y="12294273"/>
                </a:lnTo>
                <a:lnTo>
                  <a:pt x="0" y="122942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3200265"/>
            <a:ext cx="8037512" cy="6270813"/>
          </a:xfrm>
          <a:custGeom>
            <a:avLst/>
            <a:gdLst/>
            <a:ahLst/>
            <a:cxnLst/>
            <a:rect r="r" b="b" t="t" l="l"/>
            <a:pathLst>
              <a:path h="6270813" w="8037512">
                <a:moveTo>
                  <a:pt x="0" y="0"/>
                </a:moveTo>
                <a:lnTo>
                  <a:pt x="8037512" y="0"/>
                </a:lnTo>
                <a:lnTo>
                  <a:pt x="8037512" y="6270813"/>
                </a:lnTo>
                <a:lnTo>
                  <a:pt x="0" y="6270813"/>
                </a:lnTo>
                <a:lnTo>
                  <a:pt x="0" y="0"/>
                </a:lnTo>
                <a:close/>
              </a:path>
            </a:pathLst>
          </a:custGeom>
          <a:blipFill>
            <a:blip r:embed="rId4"/>
            <a:stretch>
              <a:fillRect l="0" t="0" r="0" b="0"/>
            </a:stretch>
          </a:blipFill>
        </p:spPr>
      </p:sp>
      <p:sp>
        <p:nvSpPr>
          <p:cNvPr name="Freeform 5" id="5"/>
          <p:cNvSpPr/>
          <p:nvPr/>
        </p:nvSpPr>
        <p:spPr>
          <a:xfrm flipH="false" flipV="false" rot="0">
            <a:off x="10205024" y="3200265"/>
            <a:ext cx="6699646" cy="6270813"/>
          </a:xfrm>
          <a:custGeom>
            <a:avLst/>
            <a:gdLst/>
            <a:ahLst/>
            <a:cxnLst/>
            <a:rect r="r" b="b" t="t" l="l"/>
            <a:pathLst>
              <a:path h="6270813" w="6699646">
                <a:moveTo>
                  <a:pt x="0" y="0"/>
                </a:moveTo>
                <a:lnTo>
                  <a:pt x="6699646" y="0"/>
                </a:lnTo>
                <a:lnTo>
                  <a:pt x="6699646" y="6270813"/>
                </a:lnTo>
                <a:lnTo>
                  <a:pt x="0" y="6270813"/>
                </a:lnTo>
                <a:lnTo>
                  <a:pt x="0" y="0"/>
                </a:lnTo>
                <a:close/>
              </a:path>
            </a:pathLst>
          </a:custGeom>
          <a:blipFill>
            <a:blip r:embed="rId5"/>
            <a:stretch>
              <a:fillRect l="0" t="-177" r="0" b="-177"/>
            </a:stretch>
          </a:blipFill>
        </p:spPr>
      </p:sp>
      <p:sp>
        <p:nvSpPr>
          <p:cNvPr name="TextBox 6" id="6"/>
          <p:cNvSpPr txBox="true"/>
          <p:nvPr/>
        </p:nvSpPr>
        <p:spPr>
          <a:xfrm rot="0">
            <a:off x="1722774" y="327941"/>
            <a:ext cx="13959813" cy="2025258"/>
          </a:xfrm>
          <a:prstGeom prst="rect">
            <a:avLst/>
          </a:prstGeom>
        </p:spPr>
        <p:txBody>
          <a:bodyPr anchor="t" rtlCol="false" tIns="0" lIns="0" bIns="0" rIns="0">
            <a:spAutoFit/>
          </a:bodyPr>
          <a:lstStyle/>
          <a:p>
            <a:pPr algn="ctr">
              <a:lnSpc>
                <a:spcPts val="8071"/>
              </a:lnSpc>
            </a:pPr>
            <a:r>
              <a:rPr lang="en-US" sz="5765">
                <a:solidFill>
                  <a:srgbClr val="FFFFFF"/>
                </a:solidFill>
                <a:latin typeface="Arimo Bold"/>
              </a:rPr>
              <a:t>PARTİCAL SWARM OPTİMİZATİON AKIŞ ŞEMASI VE SÖZDE KODU</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1025F"/>
        </a:solidFill>
      </p:bgPr>
    </p:bg>
    <p:spTree>
      <p:nvGrpSpPr>
        <p:cNvPr id="1" name=""/>
        <p:cNvGrpSpPr/>
        <p:nvPr/>
      </p:nvGrpSpPr>
      <p:grpSpPr>
        <a:xfrm>
          <a:off x="0" y="0"/>
          <a:ext cx="0" cy="0"/>
          <a:chOff x="0" y="0"/>
          <a:chExt cx="0" cy="0"/>
        </a:xfrm>
      </p:grpSpPr>
      <p:sp>
        <p:nvSpPr>
          <p:cNvPr name="Freeform 2" id="2"/>
          <p:cNvSpPr/>
          <p:nvPr/>
        </p:nvSpPr>
        <p:spPr>
          <a:xfrm flipH="false" flipV="false" rot="0">
            <a:off x="13147745" y="3386470"/>
            <a:ext cx="8223110" cy="9501492"/>
          </a:xfrm>
          <a:custGeom>
            <a:avLst/>
            <a:gdLst/>
            <a:ahLst/>
            <a:cxnLst/>
            <a:rect r="r" b="b" t="t" l="l"/>
            <a:pathLst>
              <a:path h="9501492" w="8223110">
                <a:moveTo>
                  <a:pt x="0" y="0"/>
                </a:moveTo>
                <a:lnTo>
                  <a:pt x="8223110" y="0"/>
                </a:lnTo>
                <a:lnTo>
                  <a:pt x="8223110" y="9501492"/>
                </a:lnTo>
                <a:lnTo>
                  <a:pt x="0" y="95014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11616" y="-8111719"/>
            <a:ext cx="10640135" cy="12294273"/>
          </a:xfrm>
          <a:custGeom>
            <a:avLst/>
            <a:gdLst/>
            <a:ahLst/>
            <a:cxnLst/>
            <a:rect r="r" b="b" t="t" l="l"/>
            <a:pathLst>
              <a:path h="12294273" w="10640135">
                <a:moveTo>
                  <a:pt x="0" y="0"/>
                </a:moveTo>
                <a:lnTo>
                  <a:pt x="10640134" y="0"/>
                </a:lnTo>
                <a:lnTo>
                  <a:pt x="10640134" y="12294273"/>
                </a:lnTo>
                <a:lnTo>
                  <a:pt x="0" y="122942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911911" y="458983"/>
            <a:ext cx="13959813" cy="2025258"/>
          </a:xfrm>
          <a:prstGeom prst="rect">
            <a:avLst/>
          </a:prstGeom>
        </p:spPr>
        <p:txBody>
          <a:bodyPr anchor="t" rtlCol="false" tIns="0" lIns="0" bIns="0" rIns="0">
            <a:spAutoFit/>
          </a:bodyPr>
          <a:lstStyle/>
          <a:p>
            <a:pPr algn="ctr">
              <a:lnSpc>
                <a:spcPts val="8071"/>
              </a:lnSpc>
            </a:pPr>
            <a:r>
              <a:rPr lang="en-US" sz="5765">
                <a:solidFill>
                  <a:srgbClr val="FFFFFF"/>
                </a:solidFill>
                <a:latin typeface="Arimo Bold"/>
              </a:rPr>
              <a:t>PARTİCAL SWARM OPTİMİZATİON NASIL ÇALIŞIR</a:t>
            </a:r>
          </a:p>
        </p:txBody>
      </p:sp>
      <p:sp>
        <p:nvSpPr>
          <p:cNvPr name="TextBox 5" id="5"/>
          <p:cNvSpPr txBox="true"/>
          <p:nvPr/>
        </p:nvSpPr>
        <p:spPr>
          <a:xfrm rot="0">
            <a:off x="2108451" y="3112135"/>
            <a:ext cx="12830303" cy="6257925"/>
          </a:xfrm>
          <a:prstGeom prst="rect">
            <a:avLst/>
          </a:prstGeom>
        </p:spPr>
        <p:txBody>
          <a:bodyPr anchor="t" rtlCol="false" tIns="0" lIns="0" bIns="0" rIns="0">
            <a:spAutoFit/>
          </a:bodyPr>
          <a:lstStyle/>
          <a:p>
            <a:pPr>
              <a:lnSpc>
                <a:spcPts val="4199"/>
              </a:lnSpc>
              <a:spcBef>
                <a:spcPct val="0"/>
              </a:spcBef>
            </a:pPr>
            <a:r>
              <a:rPr lang="en-US" sz="2999">
                <a:solidFill>
                  <a:srgbClr val="FFFFFF"/>
                </a:solidFill>
                <a:latin typeface="Montserrat"/>
              </a:rPr>
              <a:t>1- </a:t>
            </a:r>
            <a:r>
              <a:rPr lang="en-US" sz="2999">
                <a:solidFill>
                  <a:srgbClr val="FFFFFF"/>
                </a:solidFill>
                <a:latin typeface="Montserrat"/>
              </a:rPr>
              <a:t>Parçacık (Particle): Her bir birey, bir çözüm uzayında bir noktayı temsil eder. Bu nokta, parametrelerin değerlerini içerir. Başlangıçta, parçacıklar rastgele bir şekilde dağılır.</a:t>
            </a:r>
          </a:p>
          <a:p>
            <a:pPr>
              <a:lnSpc>
                <a:spcPts val="4199"/>
              </a:lnSpc>
              <a:spcBef>
                <a:spcPct val="0"/>
              </a:spcBef>
            </a:pPr>
          </a:p>
          <a:p>
            <a:pPr>
              <a:lnSpc>
                <a:spcPts val="4199"/>
              </a:lnSpc>
              <a:spcBef>
                <a:spcPct val="0"/>
              </a:spcBef>
            </a:pPr>
            <a:r>
              <a:rPr lang="en-US" sz="2999">
                <a:solidFill>
                  <a:srgbClr val="FFFFFF"/>
                </a:solidFill>
                <a:latin typeface="Montserrat"/>
              </a:rPr>
              <a:t>2- Hız (Velocity): Her parçacığın bir hızı vardır. Hız, parçacığın hareket yönünü ve hızını belirler. Hız, parçacığın mevcut konumunu ve en iyi bulduğu konumu arasındaki farka dayanır.</a:t>
            </a:r>
          </a:p>
          <a:p>
            <a:pPr>
              <a:lnSpc>
                <a:spcPts val="4199"/>
              </a:lnSpc>
              <a:spcBef>
                <a:spcPct val="0"/>
              </a:spcBef>
            </a:pPr>
          </a:p>
          <a:p>
            <a:pPr>
              <a:lnSpc>
                <a:spcPts val="4199"/>
              </a:lnSpc>
              <a:spcBef>
                <a:spcPct val="0"/>
              </a:spcBef>
            </a:pPr>
            <a:r>
              <a:rPr lang="en-US" sz="2999">
                <a:solidFill>
                  <a:srgbClr val="FFFFFF"/>
                </a:solidFill>
                <a:latin typeface="Montserrat"/>
              </a:rPr>
              <a:t>3- En İyi Konum (Personal Best): Her parçacık, kendi geçmişinde bulduğu en iyi konumu hatırlar. Bu, parçacığın en iyi çözümünü temsil eder.</a:t>
            </a:r>
          </a:p>
          <a:p>
            <a:pPr>
              <a:lnSpc>
                <a:spcPts val="4199"/>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1025F"/>
        </a:solidFill>
      </p:bgPr>
    </p:bg>
    <p:spTree>
      <p:nvGrpSpPr>
        <p:cNvPr id="1" name=""/>
        <p:cNvGrpSpPr/>
        <p:nvPr/>
      </p:nvGrpSpPr>
      <p:grpSpPr>
        <a:xfrm>
          <a:off x="0" y="0"/>
          <a:ext cx="0" cy="0"/>
          <a:chOff x="0" y="0"/>
          <a:chExt cx="0" cy="0"/>
        </a:xfrm>
      </p:grpSpPr>
      <p:sp>
        <p:nvSpPr>
          <p:cNvPr name="Freeform 2" id="2"/>
          <p:cNvSpPr/>
          <p:nvPr/>
        </p:nvSpPr>
        <p:spPr>
          <a:xfrm flipH="false" flipV="false" rot="0">
            <a:off x="13147745" y="3386470"/>
            <a:ext cx="8223110" cy="9501492"/>
          </a:xfrm>
          <a:custGeom>
            <a:avLst/>
            <a:gdLst/>
            <a:ahLst/>
            <a:cxnLst/>
            <a:rect r="r" b="b" t="t" l="l"/>
            <a:pathLst>
              <a:path h="9501492" w="8223110">
                <a:moveTo>
                  <a:pt x="0" y="0"/>
                </a:moveTo>
                <a:lnTo>
                  <a:pt x="8223110" y="0"/>
                </a:lnTo>
                <a:lnTo>
                  <a:pt x="8223110" y="9501492"/>
                </a:lnTo>
                <a:lnTo>
                  <a:pt x="0" y="95014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11616" y="-8111719"/>
            <a:ext cx="10640135" cy="12294273"/>
          </a:xfrm>
          <a:custGeom>
            <a:avLst/>
            <a:gdLst/>
            <a:ahLst/>
            <a:cxnLst/>
            <a:rect r="r" b="b" t="t" l="l"/>
            <a:pathLst>
              <a:path h="12294273" w="10640135">
                <a:moveTo>
                  <a:pt x="0" y="0"/>
                </a:moveTo>
                <a:lnTo>
                  <a:pt x="10640134" y="0"/>
                </a:lnTo>
                <a:lnTo>
                  <a:pt x="10640134" y="12294273"/>
                </a:lnTo>
                <a:lnTo>
                  <a:pt x="0" y="122942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911911" y="458983"/>
            <a:ext cx="13959813" cy="2025258"/>
          </a:xfrm>
          <a:prstGeom prst="rect">
            <a:avLst/>
          </a:prstGeom>
        </p:spPr>
        <p:txBody>
          <a:bodyPr anchor="t" rtlCol="false" tIns="0" lIns="0" bIns="0" rIns="0">
            <a:spAutoFit/>
          </a:bodyPr>
          <a:lstStyle/>
          <a:p>
            <a:pPr algn="ctr">
              <a:lnSpc>
                <a:spcPts val="8071"/>
              </a:lnSpc>
            </a:pPr>
            <a:r>
              <a:rPr lang="en-US" sz="5765">
                <a:solidFill>
                  <a:srgbClr val="FFFFFF"/>
                </a:solidFill>
                <a:latin typeface="Arimo Bold"/>
              </a:rPr>
              <a:t>PARTİCAL SWARM OPTİMİZATİON NASIL ÇALIŞIR</a:t>
            </a:r>
          </a:p>
        </p:txBody>
      </p:sp>
      <p:sp>
        <p:nvSpPr>
          <p:cNvPr name="TextBox 5" id="5"/>
          <p:cNvSpPr txBox="true"/>
          <p:nvPr/>
        </p:nvSpPr>
        <p:spPr>
          <a:xfrm rot="0">
            <a:off x="1578268" y="3008042"/>
            <a:ext cx="13728701" cy="6719571"/>
          </a:xfrm>
          <a:prstGeom prst="rect">
            <a:avLst/>
          </a:prstGeom>
        </p:spPr>
        <p:txBody>
          <a:bodyPr anchor="t" rtlCol="false" tIns="0" lIns="0" bIns="0" rIns="0">
            <a:spAutoFit/>
          </a:bodyPr>
          <a:lstStyle/>
          <a:p>
            <a:pPr>
              <a:lnSpc>
                <a:spcPts val="4479"/>
              </a:lnSpc>
              <a:spcBef>
                <a:spcPct val="0"/>
              </a:spcBef>
            </a:pPr>
            <a:r>
              <a:rPr lang="en-US" sz="3199">
                <a:solidFill>
                  <a:srgbClr val="FFFFFF"/>
                </a:solidFill>
                <a:latin typeface="Montserrat"/>
              </a:rPr>
              <a:t>4- Sürü En İyi Konum (Global Best): Tüm p</a:t>
            </a:r>
            <a:r>
              <a:rPr lang="en-US" sz="3199">
                <a:solidFill>
                  <a:srgbClr val="FFFFFF"/>
                </a:solidFill>
                <a:latin typeface="Montserrat"/>
              </a:rPr>
              <a:t>arçacıkların en iyi konumunu takip eden bir nokta vardır. Bu, sürünün en iyi çözümünü temsil eder.</a:t>
            </a:r>
          </a:p>
          <a:p>
            <a:pPr>
              <a:lnSpc>
                <a:spcPts val="4479"/>
              </a:lnSpc>
              <a:spcBef>
                <a:spcPct val="0"/>
              </a:spcBef>
            </a:pPr>
          </a:p>
          <a:p>
            <a:pPr>
              <a:lnSpc>
                <a:spcPts val="4479"/>
              </a:lnSpc>
              <a:spcBef>
                <a:spcPct val="0"/>
              </a:spcBef>
            </a:pPr>
            <a:r>
              <a:rPr lang="en-US" sz="3199">
                <a:solidFill>
                  <a:srgbClr val="FFFFFF"/>
                </a:solidFill>
                <a:latin typeface="Montserrat"/>
              </a:rPr>
              <a:t>5- Hareket (Movement): Her parçacık, hızını günceller ve yeni bir konuma hareket eder. Hız, parçacığın mevcut hızı, en iyi konumu ve sürü en iyi konumunu dikkate alarak hesaplanır.</a:t>
            </a:r>
          </a:p>
          <a:p>
            <a:pPr>
              <a:lnSpc>
                <a:spcPts val="4479"/>
              </a:lnSpc>
              <a:spcBef>
                <a:spcPct val="0"/>
              </a:spcBef>
            </a:pPr>
          </a:p>
          <a:p>
            <a:pPr>
              <a:lnSpc>
                <a:spcPts val="4479"/>
              </a:lnSpc>
              <a:spcBef>
                <a:spcPct val="0"/>
              </a:spcBef>
            </a:pPr>
            <a:r>
              <a:rPr lang="en-US" sz="3199">
                <a:solidFill>
                  <a:srgbClr val="FFFFFF"/>
                </a:solidFill>
                <a:latin typeface="Montserrat"/>
              </a:rPr>
              <a:t>6- Yeniden Başlama (Restart): Parçacıklar belirli bir sayıda iterasyon boyunca hareket eder. Ardından, sürü en iyi konumu güncellenir ve parçacıklar başlangıç noktasına geri döner.</a:t>
            </a:r>
          </a:p>
          <a:p>
            <a:pPr>
              <a:lnSpc>
                <a:spcPts val="4479"/>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1025F"/>
        </a:solidFill>
      </p:bgPr>
    </p:bg>
    <p:spTree>
      <p:nvGrpSpPr>
        <p:cNvPr id="1" name=""/>
        <p:cNvGrpSpPr/>
        <p:nvPr/>
      </p:nvGrpSpPr>
      <p:grpSpPr>
        <a:xfrm>
          <a:off x="0" y="0"/>
          <a:ext cx="0" cy="0"/>
          <a:chOff x="0" y="0"/>
          <a:chExt cx="0" cy="0"/>
        </a:xfrm>
      </p:grpSpPr>
      <p:sp>
        <p:nvSpPr>
          <p:cNvPr name="Freeform 2" id="2"/>
          <p:cNvSpPr/>
          <p:nvPr/>
        </p:nvSpPr>
        <p:spPr>
          <a:xfrm flipH="false" flipV="false" rot="0">
            <a:off x="13147745" y="3386470"/>
            <a:ext cx="8223110" cy="9501492"/>
          </a:xfrm>
          <a:custGeom>
            <a:avLst/>
            <a:gdLst/>
            <a:ahLst/>
            <a:cxnLst/>
            <a:rect r="r" b="b" t="t" l="l"/>
            <a:pathLst>
              <a:path h="9501492" w="8223110">
                <a:moveTo>
                  <a:pt x="0" y="0"/>
                </a:moveTo>
                <a:lnTo>
                  <a:pt x="8223110" y="0"/>
                </a:lnTo>
                <a:lnTo>
                  <a:pt x="8223110" y="9501492"/>
                </a:lnTo>
                <a:lnTo>
                  <a:pt x="0" y="95014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49409" y="-7344019"/>
            <a:ext cx="10640135" cy="12294273"/>
          </a:xfrm>
          <a:custGeom>
            <a:avLst/>
            <a:gdLst/>
            <a:ahLst/>
            <a:cxnLst/>
            <a:rect r="r" b="b" t="t" l="l"/>
            <a:pathLst>
              <a:path h="12294273" w="10640135">
                <a:moveTo>
                  <a:pt x="0" y="0"/>
                </a:moveTo>
                <a:lnTo>
                  <a:pt x="10640135" y="0"/>
                </a:lnTo>
                <a:lnTo>
                  <a:pt x="10640135" y="12294274"/>
                </a:lnTo>
                <a:lnTo>
                  <a:pt x="0" y="122942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510649" y="1289444"/>
            <a:ext cx="11491117" cy="981480"/>
          </a:xfrm>
          <a:prstGeom prst="rect">
            <a:avLst/>
          </a:prstGeom>
        </p:spPr>
        <p:txBody>
          <a:bodyPr anchor="t" rtlCol="false" tIns="0" lIns="0" bIns="0" rIns="0">
            <a:spAutoFit/>
          </a:bodyPr>
          <a:lstStyle/>
          <a:p>
            <a:pPr>
              <a:lnSpc>
                <a:spcPts val="7292"/>
              </a:lnSpc>
            </a:pPr>
            <a:r>
              <a:rPr lang="en-US" sz="7079">
                <a:solidFill>
                  <a:srgbClr val="FFFFFF"/>
                </a:solidFill>
                <a:latin typeface="Arimo Bold Italics"/>
              </a:rPr>
              <a:t>VRP NEDİR ? </a:t>
            </a:r>
          </a:p>
        </p:txBody>
      </p:sp>
      <p:sp>
        <p:nvSpPr>
          <p:cNvPr name="Freeform 5" id="5"/>
          <p:cNvSpPr/>
          <p:nvPr/>
        </p:nvSpPr>
        <p:spPr>
          <a:xfrm flipH="false" flipV="false" rot="0">
            <a:off x="11177448" y="2541440"/>
            <a:ext cx="6716860" cy="6716860"/>
          </a:xfrm>
          <a:custGeom>
            <a:avLst/>
            <a:gdLst/>
            <a:ahLst/>
            <a:cxnLst/>
            <a:rect r="r" b="b" t="t" l="l"/>
            <a:pathLst>
              <a:path h="6716860" w="6716860">
                <a:moveTo>
                  <a:pt x="0" y="0"/>
                </a:moveTo>
                <a:lnTo>
                  <a:pt x="6716860" y="0"/>
                </a:lnTo>
                <a:lnTo>
                  <a:pt x="6716860" y="6716860"/>
                </a:lnTo>
                <a:lnTo>
                  <a:pt x="0" y="6716860"/>
                </a:lnTo>
                <a:lnTo>
                  <a:pt x="0" y="0"/>
                </a:lnTo>
                <a:close/>
              </a:path>
            </a:pathLst>
          </a:custGeom>
          <a:blipFill>
            <a:blip r:embed="rId4"/>
            <a:stretch>
              <a:fillRect l="0" t="0" r="0" b="0"/>
            </a:stretch>
          </a:blipFill>
        </p:spPr>
      </p:sp>
      <p:sp>
        <p:nvSpPr>
          <p:cNvPr name="TextBox 6" id="6"/>
          <p:cNvSpPr txBox="true"/>
          <p:nvPr/>
        </p:nvSpPr>
        <p:spPr>
          <a:xfrm rot="0">
            <a:off x="510649" y="3077965"/>
            <a:ext cx="9103666" cy="6180335"/>
          </a:xfrm>
          <a:prstGeom prst="rect">
            <a:avLst/>
          </a:prstGeom>
        </p:spPr>
        <p:txBody>
          <a:bodyPr anchor="t" rtlCol="false" tIns="0" lIns="0" bIns="0" rIns="0">
            <a:spAutoFit/>
          </a:bodyPr>
          <a:lstStyle/>
          <a:p>
            <a:pPr>
              <a:lnSpc>
                <a:spcPts val="3751"/>
              </a:lnSpc>
              <a:spcBef>
                <a:spcPct val="0"/>
              </a:spcBef>
            </a:pPr>
            <a:r>
              <a:rPr lang="en-US" sz="2679">
                <a:solidFill>
                  <a:srgbClr val="FFFFFF"/>
                </a:solidFill>
                <a:latin typeface="Montserrat"/>
              </a:rPr>
              <a:t>    </a:t>
            </a:r>
            <a:r>
              <a:rPr lang="en-US" sz="2679">
                <a:solidFill>
                  <a:srgbClr val="FFFFFF"/>
                </a:solidFill>
                <a:latin typeface="Montserrat"/>
              </a:rPr>
              <a:t>Vehicle Routing Problem (VRP), bir veya birden fazla aracın belirli sayıda müşteriye hizmet vermek üzere optimize edilmiş bir rota planlama problemidir. Bu problemde amaç, araçların müşterileri ziyaret etmek için en az yakıt tüketimi, en kısa mesafe veya minimum zaman gibi kriterlere göre en verimli rota planını oluşturmaktır. VRP, lojistik, dağıtım, kargo, ulaşım ve benzeri sektörlerde sıkça karşılaşılan bir problemdir ve çeşitli matematiksel modelleme ve optimizasyon yöntemleriyle çözülmeye çalışılır. Bu sayede işletmeler maliyetleri düşürebilir, teslimat sürelerini iyileştirebilir ve operasyonel verimliliği artırabilir.</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01025F"/>
        </a:solidFill>
      </p:bgPr>
    </p:bg>
    <p:spTree>
      <p:nvGrpSpPr>
        <p:cNvPr id="1" name=""/>
        <p:cNvGrpSpPr/>
        <p:nvPr/>
      </p:nvGrpSpPr>
      <p:grpSpPr>
        <a:xfrm>
          <a:off x="0" y="0"/>
          <a:ext cx="0" cy="0"/>
          <a:chOff x="0" y="0"/>
          <a:chExt cx="0" cy="0"/>
        </a:xfrm>
      </p:grpSpPr>
      <p:sp>
        <p:nvSpPr>
          <p:cNvPr name="TextBox 2" id="2"/>
          <p:cNvSpPr txBox="true"/>
          <p:nvPr/>
        </p:nvSpPr>
        <p:spPr>
          <a:xfrm rot="0">
            <a:off x="971593" y="532154"/>
            <a:ext cx="10372963" cy="1064248"/>
          </a:xfrm>
          <a:prstGeom prst="rect">
            <a:avLst/>
          </a:prstGeom>
        </p:spPr>
        <p:txBody>
          <a:bodyPr anchor="t" rtlCol="false" tIns="0" lIns="0" bIns="0" rIns="0">
            <a:spAutoFit/>
          </a:bodyPr>
          <a:lstStyle/>
          <a:p>
            <a:pPr algn="ctr">
              <a:lnSpc>
                <a:spcPts val="8540"/>
              </a:lnSpc>
            </a:pPr>
            <a:r>
              <a:rPr lang="en-US" sz="6100">
                <a:solidFill>
                  <a:srgbClr val="FFFFFF"/>
                </a:solidFill>
                <a:latin typeface="Arimo Bold"/>
              </a:rPr>
              <a:t> KARAR DEĞİŞKENLERİMİZ</a:t>
            </a:r>
          </a:p>
        </p:txBody>
      </p:sp>
      <p:sp>
        <p:nvSpPr>
          <p:cNvPr name="TextBox 3" id="3"/>
          <p:cNvSpPr txBox="true"/>
          <p:nvPr/>
        </p:nvSpPr>
        <p:spPr>
          <a:xfrm rot="0">
            <a:off x="1028700" y="2397519"/>
            <a:ext cx="10462487" cy="6860781"/>
          </a:xfrm>
          <a:prstGeom prst="rect">
            <a:avLst/>
          </a:prstGeom>
        </p:spPr>
        <p:txBody>
          <a:bodyPr anchor="t" rtlCol="false" tIns="0" lIns="0" bIns="0" rIns="0">
            <a:spAutoFit/>
          </a:bodyPr>
          <a:lstStyle/>
          <a:p>
            <a:pPr>
              <a:lnSpc>
                <a:spcPts val="4571"/>
              </a:lnSpc>
            </a:pPr>
            <a:r>
              <a:rPr lang="en-US" sz="3265">
                <a:solidFill>
                  <a:srgbClr val="FFFFFF"/>
                </a:solidFill>
                <a:latin typeface="Arimo"/>
              </a:rPr>
              <a:t>  customers_count : müşteri sayısı</a:t>
            </a:r>
          </a:p>
          <a:p>
            <a:pPr>
              <a:lnSpc>
                <a:spcPts val="4571"/>
              </a:lnSpc>
            </a:pPr>
            <a:r>
              <a:rPr lang="en-US" sz="3265">
                <a:solidFill>
                  <a:srgbClr val="FFFFFF"/>
                </a:solidFill>
                <a:latin typeface="Arimo"/>
              </a:rPr>
              <a:t>  max_generations = iterasyon sayısı</a:t>
            </a:r>
          </a:p>
          <a:p>
            <a:pPr>
              <a:lnSpc>
                <a:spcPts val="4571"/>
              </a:lnSpc>
            </a:pPr>
            <a:r>
              <a:rPr lang="en-US" sz="3265">
                <a:solidFill>
                  <a:srgbClr val="FFFFFF"/>
                </a:solidFill>
                <a:latin typeface="Arimo"/>
              </a:rPr>
              <a:t>  </a:t>
            </a:r>
          </a:p>
          <a:p>
            <a:pPr>
              <a:lnSpc>
                <a:spcPts val="4571"/>
              </a:lnSpc>
            </a:pPr>
            <a:r>
              <a:rPr lang="en-US" sz="3265">
                <a:solidFill>
                  <a:srgbClr val="FFFFFF"/>
                </a:solidFill>
                <a:latin typeface="Arimo"/>
              </a:rPr>
              <a:t>  particles_pop_size = parçacıkların popülasyon sayısı</a:t>
            </a:r>
          </a:p>
          <a:p>
            <a:pPr>
              <a:lnSpc>
                <a:spcPts val="4571"/>
              </a:lnSpc>
            </a:pPr>
            <a:r>
              <a:rPr lang="en-US" sz="3265">
                <a:solidFill>
                  <a:srgbClr val="FFFFFF"/>
                </a:solidFill>
                <a:latin typeface="Arimo"/>
              </a:rPr>
              <a:t>  cognitive_acceleration = bilişsel hızlanma</a:t>
            </a:r>
          </a:p>
          <a:p>
            <a:pPr>
              <a:lnSpc>
                <a:spcPts val="4571"/>
              </a:lnSpc>
            </a:pPr>
            <a:r>
              <a:rPr lang="en-US" sz="3265">
                <a:solidFill>
                  <a:srgbClr val="FFFFFF"/>
                </a:solidFill>
                <a:latin typeface="Arimo"/>
              </a:rPr>
              <a:t>  social_acceleration = sosyal hızlanma</a:t>
            </a:r>
          </a:p>
          <a:p>
            <a:pPr>
              <a:lnSpc>
                <a:spcPts val="4571"/>
              </a:lnSpc>
            </a:pPr>
            <a:r>
              <a:rPr lang="en-US" sz="3265">
                <a:solidFill>
                  <a:srgbClr val="FFFFFF"/>
                </a:solidFill>
                <a:latin typeface="Arimo"/>
              </a:rPr>
              <a:t>  speed_limit = hız limiti</a:t>
            </a:r>
          </a:p>
          <a:p>
            <a:pPr>
              <a:lnSpc>
                <a:spcPts val="4571"/>
              </a:lnSpc>
            </a:pPr>
          </a:p>
          <a:p>
            <a:pPr>
              <a:lnSpc>
                <a:spcPts val="4571"/>
              </a:lnSpc>
            </a:pPr>
            <a:r>
              <a:rPr lang="en-US" sz="3265">
                <a:solidFill>
                  <a:srgbClr val="FFFFFF"/>
                </a:solidFill>
                <a:latin typeface="Arimo"/>
              </a:rPr>
              <a:t>  population_size = popülasyon sayısı</a:t>
            </a:r>
          </a:p>
          <a:p>
            <a:pPr>
              <a:lnSpc>
                <a:spcPts val="4571"/>
              </a:lnSpc>
            </a:pPr>
            <a:r>
              <a:rPr lang="en-US" sz="3265">
                <a:solidFill>
                  <a:srgbClr val="FFFFFF"/>
                </a:solidFill>
                <a:latin typeface="Arimo"/>
              </a:rPr>
              <a:t>  crossover_prob = crossover olasılığı</a:t>
            </a:r>
          </a:p>
          <a:p>
            <a:pPr>
              <a:lnSpc>
                <a:spcPts val="4571"/>
              </a:lnSpc>
            </a:pPr>
            <a:r>
              <a:rPr lang="en-US" sz="3265">
                <a:solidFill>
                  <a:srgbClr val="FFFFFF"/>
                </a:solidFill>
                <a:latin typeface="Arimo"/>
              </a:rPr>
              <a:t>  mutation_prob = mutasyon olasılğı</a:t>
            </a:r>
          </a:p>
          <a:p>
            <a:pPr>
              <a:lnSpc>
                <a:spcPts val="4571"/>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01025F"/>
        </a:solidFill>
      </p:bgPr>
    </p:bg>
    <p:spTree>
      <p:nvGrpSpPr>
        <p:cNvPr id="1" name=""/>
        <p:cNvGrpSpPr/>
        <p:nvPr/>
      </p:nvGrpSpPr>
      <p:grpSpPr>
        <a:xfrm>
          <a:off x="0" y="0"/>
          <a:ext cx="0" cy="0"/>
          <a:chOff x="0" y="0"/>
          <a:chExt cx="0" cy="0"/>
        </a:xfrm>
      </p:grpSpPr>
      <p:sp>
        <p:nvSpPr>
          <p:cNvPr name="TextBox 2" id="2"/>
          <p:cNvSpPr txBox="true"/>
          <p:nvPr/>
        </p:nvSpPr>
        <p:spPr>
          <a:xfrm rot="0">
            <a:off x="867395" y="1000062"/>
            <a:ext cx="10349535" cy="1262840"/>
          </a:xfrm>
          <a:prstGeom prst="rect">
            <a:avLst/>
          </a:prstGeom>
        </p:spPr>
        <p:txBody>
          <a:bodyPr anchor="t" rtlCol="false" tIns="0" lIns="0" bIns="0" rIns="0">
            <a:spAutoFit/>
          </a:bodyPr>
          <a:lstStyle/>
          <a:p>
            <a:pPr algn="ctr">
              <a:lnSpc>
                <a:spcPts val="10116"/>
              </a:lnSpc>
            </a:pPr>
            <a:r>
              <a:rPr lang="en-US" sz="7226">
                <a:solidFill>
                  <a:srgbClr val="FFFFFF"/>
                </a:solidFill>
                <a:latin typeface="Arimo Bold"/>
              </a:rPr>
              <a:t>PROBLEMİN SINIRLARI</a:t>
            </a:r>
          </a:p>
        </p:txBody>
      </p:sp>
      <p:sp>
        <p:nvSpPr>
          <p:cNvPr name="TextBox 3" id="3"/>
          <p:cNvSpPr txBox="true"/>
          <p:nvPr/>
        </p:nvSpPr>
        <p:spPr>
          <a:xfrm rot="0">
            <a:off x="867395" y="3715523"/>
            <a:ext cx="11264474" cy="4313101"/>
          </a:xfrm>
          <a:prstGeom prst="rect">
            <a:avLst/>
          </a:prstGeom>
        </p:spPr>
        <p:txBody>
          <a:bodyPr anchor="t" rtlCol="false" tIns="0" lIns="0" bIns="0" rIns="0">
            <a:spAutoFit/>
          </a:bodyPr>
          <a:lstStyle/>
          <a:p>
            <a:pPr>
              <a:lnSpc>
                <a:spcPts val="4922"/>
              </a:lnSpc>
            </a:pPr>
            <a:r>
              <a:rPr lang="en-US" sz="3515">
                <a:solidFill>
                  <a:srgbClr val="FFFFFF"/>
                </a:solidFill>
                <a:latin typeface="Arimo"/>
              </a:rPr>
              <a:t>VEHICLE NUMBER: ARAÇ SAYISI</a:t>
            </a:r>
          </a:p>
          <a:p>
            <a:pPr>
              <a:lnSpc>
                <a:spcPts val="4922"/>
              </a:lnSpc>
            </a:pPr>
            <a:r>
              <a:rPr lang="en-US" sz="3515">
                <a:solidFill>
                  <a:srgbClr val="FFFFFF"/>
                </a:solidFill>
                <a:latin typeface="Arimo"/>
              </a:rPr>
              <a:t>MAX VEHICLE NUMBER: MAX AR</a:t>
            </a:r>
          </a:p>
          <a:p>
            <a:pPr>
              <a:lnSpc>
                <a:spcPts val="4922"/>
              </a:lnSpc>
            </a:pPr>
            <a:r>
              <a:rPr lang="en-US" sz="3515">
                <a:solidFill>
                  <a:srgbClr val="FFFFFF"/>
                </a:solidFill>
                <a:latin typeface="Arimo"/>
              </a:rPr>
              <a:t>CAPACITY: BİR ARACIN TAŞIYABİLECEĞİ MAX YÜK</a:t>
            </a:r>
          </a:p>
          <a:p>
            <a:pPr>
              <a:lnSpc>
                <a:spcPts val="4922"/>
              </a:lnSpc>
            </a:pPr>
            <a:r>
              <a:rPr lang="en-US" sz="3515">
                <a:solidFill>
                  <a:srgbClr val="FFFFFF"/>
                </a:solidFill>
                <a:latin typeface="Arimo"/>
              </a:rPr>
              <a:t>DEMAND: TALEP SAYISI</a:t>
            </a:r>
          </a:p>
          <a:p>
            <a:pPr>
              <a:lnSpc>
                <a:spcPts val="4922"/>
              </a:lnSpc>
            </a:pPr>
            <a:r>
              <a:rPr lang="en-US" sz="3515">
                <a:solidFill>
                  <a:srgbClr val="FFFFFF"/>
                </a:solidFill>
                <a:latin typeface="Arimo"/>
              </a:rPr>
              <a:t>READY TIME: HAZIRLAMA SÜRESİ</a:t>
            </a:r>
          </a:p>
          <a:p>
            <a:pPr>
              <a:lnSpc>
                <a:spcPts val="4922"/>
              </a:lnSpc>
            </a:pPr>
            <a:r>
              <a:rPr lang="en-US" sz="3515">
                <a:solidFill>
                  <a:srgbClr val="FFFFFF"/>
                </a:solidFill>
                <a:latin typeface="Arimo"/>
              </a:rPr>
              <a:t>DUE DATE: TESLİM SÜRESİ</a:t>
            </a:r>
          </a:p>
          <a:p>
            <a:pPr>
              <a:lnSpc>
                <a:spcPts val="4922"/>
              </a:lnSpc>
              <a:spcBef>
                <a:spcPct val="0"/>
              </a:spcBef>
            </a:pPr>
            <a:r>
              <a:rPr lang="en-US" sz="3515">
                <a:solidFill>
                  <a:srgbClr val="FFFFFF"/>
                </a:solidFill>
                <a:latin typeface="Arimo"/>
              </a:rPr>
              <a:t>SERVICE TIME: SERVİS SÜRESİ</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1025F"/>
        </a:solidFill>
      </p:bgPr>
    </p:bg>
    <p:spTree>
      <p:nvGrpSpPr>
        <p:cNvPr id="1" name=""/>
        <p:cNvGrpSpPr/>
        <p:nvPr/>
      </p:nvGrpSpPr>
      <p:grpSpPr>
        <a:xfrm>
          <a:off x="0" y="0"/>
          <a:ext cx="0" cy="0"/>
          <a:chOff x="0" y="0"/>
          <a:chExt cx="0" cy="0"/>
        </a:xfrm>
      </p:grpSpPr>
      <p:sp>
        <p:nvSpPr>
          <p:cNvPr name="Freeform 2" id="2"/>
          <p:cNvSpPr/>
          <p:nvPr/>
        </p:nvSpPr>
        <p:spPr>
          <a:xfrm flipH="false" flipV="false" rot="0">
            <a:off x="13147745" y="3386470"/>
            <a:ext cx="8223110" cy="9501492"/>
          </a:xfrm>
          <a:custGeom>
            <a:avLst/>
            <a:gdLst/>
            <a:ahLst/>
            <a:cxnLst/>
            <a:rect r="r" b="b" t="t" l="l"/>
            <a:pathLst>
              <a:path h="9501492" w="8223110">
                <a:moveTo>
                  <a:pt x="0" y="0"/>
                </a:moveTo>
                <a:lnTo>
                  <a:pt x="8223110" y="0"/>
                </a:lnTo>
                <a:lnTo>
                  <a:pt x="8223110" y="9501492"/>
                </a:lnTo>
                <a:lnTo>
                  <a:pt x="0" y="95014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11616" y="-8111719"/>
            <a:ext cx="10640135" cy="12294273"/>
          </a:xfrm>
          <a:custGeom>
            <a:avLst/>
            <a:gdLst/>
            <a:ahLst/>
            <a:cxnLst/>
            <a:rect r="r" b="b" t="t" l="l"/>
            <a:pathLst>
              <a:path h="12294273" w="10640135">
                <a:moveTo>
                  <a:pt x="0" y="0"/>
                </a:moveTo>
                <a:lnTo>
                  <a:pt x="10640134" y="0"/>
                </a:lnTo>
                <a:lnTo>
                  <a:pt x="10640134" y="12294273"/>
                </a:lnTo>
                <a:lnTo>
                  <a:pt x="0" y="122942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21262" y="2628555"/>
            <a:ext cx="7690150" cy="4711455"/>
          </a:xfrm>
          <a:custGeom>
            <a:avLst/>
            <a:gdLst/>
            <a:ahLst/>
            <a:cxnLst/>
            <a:rect r="r" b="b" t="t" l="l"/>
            <a:pathLst>
              <a:path h="4711455" w="7690150">
                <a:moveTo>
                  <a:pt x="0" y="0"/>
                </a:moveTo>
                <a:lnTo>
                  <a:pt x="7690150" y="0"/>
                </a:lnTo>
                <a:lnTo>
                  <a:pt x="7690150" y="4711455"/>
                </a:lnTo>
                <a:lnTo>
                  <a:pt x="0" y="4711455"/>
                </a:lnTo>
                <a:lnTo>
                  <a:pt x="0" y="0"/>
                </a:lnTo>
                <a:close/>
              </a:path>
            </a:pathLst>
          </a:custGeom>
          <a:blipFill>
            <a:blip r:embed="rId4"/>
            <a:stretch>
              <a:fillRect l="0" t="0" r="0" b="0"/>
            </a:stretch>
          </a:blipFill>
        </p:spPr>
      </p:sp>
      <p:sp>
        <p:nvSpPr>
          <p:cNvPr name="Freeform 5" id="5"/>
          <p:cNvSpPr/>
          <p:nvPr/>
        </p:nvSpPr>
        <p:spPr>
          <a:xfrm flipH="false" flipV="false" rot="0">
            <a:off x="8413788" y="2720585"/>
            <a:ext cx="8578222" cy="4527395"/>
          </a:xfrm>
          <a:custGeom>
            <a:avLst/>
            <a:gdLst/>
            <a:ahLst/>
            <a:cxnLst/>
            <a:rect r="r" b="b" t="t" l="l"/>
            <a:pathLst>
              <a:path h="4527395" w="8578222">
                <a:moveTo>
                  <a:pt x="0" y="0"/>
                </a:moveTo>
                <a:lnTo>
                  <a:pt x="8578222" y="0"/>
                </a:lnTo>
                <a:lnTo>
                  <a:pt x="8578222" y="4527395"/>
                </a:lnTo>
                <a:lnTo>
                  <a:pt x="0" y="4527395"/>
                </a:lnTo>
                <a:lnTo>
                  <a:pt x="0" y="0"/>
                </a:lnTo>
                <a:close/>
              </a:path>
            </a:pathLst>
          </a:custGeom>
          <a:blipFill>
            <a:blip r:embed="rId5"/>
            <a:stretch>
              <a:fillRect l="0" t="0" r="0" b="0"/>
            </a:stretch>
          </a:blipFill>
        </p:spPr>
      </p:sp>
      <p:sp>
        <p:nvSpPr>
          <p:cNvPr name="TextBox 6" id="6"/>
          <p:cNvSpPr txBox="true"/>
          <p:nvPr/>
        </p:nvSpPr>
        <p:spPr>
          <a:xfrm rot="0">
            <a:off x="769769" y="1255060"/>
            <a:ext cx="13317498" cy="1373495"/>
          </a:xfrm>
          <a:prstGeom prst="rect">
            <a:avLst/>
          </a:prstGeom>
        </p:spPr>
        <p:txBody>
          <a:bodyPr anchor="t" rtlCol="false" tIns="0" lIns="0" bIns="0" rIns="0">
            <a:spAutoFit/>
          </a:bodyPr>
          <a:lstStyle/>
          <a:p>
            <a:pPr algn="ctr">
              <a:lnSpc>
                <a:spcPts val="10920"/>
              </a:lnSpc>
            </a:pPr>
            <a:r>
              <a:rPr lang="en-US" sz="7800">
                <a:solidFill>
                  <a:srgbClr val="FFFFFF"/>
                </a:solidFill>
                <a:latin typeface="Arimo Bold"/>
              </a:rPr>
              <a:t>MATEMATİKSEL DENKLEMİ</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1025F"/>
        </a:solidFill>
      </p:bgPr>
    </p:bg>
    <p:spTree>
      <p:nvGrpSpPr>
        <p:cNvPr id="1" name=""/>
        <p:cNvGrpSpPr/>
        <p:nvPr/>
      </p:nvGrpSpPr>
      <p:grpSpPr>
        <a:xfrm>
          <a:off x="0" y="0"/>
          <a:ext cx="0" cy="0"/>
          <a:chOff x="0" y="0"/>
          <a:chExt cx="0" cy="0"/>
        </a:xfrm>
      </p:grpSpPr>
      <p:sp>
        <p:nvSpPr>
          <p:cNvPr name="Freeform 2" id="2"/>
          <p:cNvSpPr/>
          <p:nvPr/>
        </p:nvSpPr>
        <p:spPr>
          <a:xfrm flipH="false" flipV="false" rot="0">
            <a:off x="13147745" y="3386470"/>
            <a:ext cx="8223110" cy="9501492"/>
          </a:xfrm>
          <a:custGeom>
            <a:avLst/>
            <a:gdLst/>
            <a:ahLst/>
            <a:cxnLst/>
            <a:rect r="r" b="b" t="t" l="l"/>
            <a:pathLst>
              <a:path h="9501492" w="8223110">
                <a:moveTo>
                  <a:pt x="0" y="0"/>
                </a:moveTo>
                <a:lnTo>
                  <a:pt x="8223110" y="0"/>
                </a:lnTo>
                <a:lnTo>
                  <a:pt x="8223110" y="9501492"/>
                </a:lnTo>
                <a:lnTo>
                  <a:pt x="0" y="95014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11616" y="-8111719"/>
            <a:ext cx="10640135" cy="12294273"/>
          </a:xfrm>
          <a:custGeom>
            <a:avLst/>
            <a:gdLst/>
            <a:ahLst/>
            <a:cxnLst/>
            <a:rect r="r" b="b" t="t" l="l"/>
            <a:pathLst>
              <a:path h="12294273" w="10640135">
                <a:moveTo>
                  <a:pt x="0" y="0"/>
                </a:moveTo>
                <a:lnTo>
                  <a:pt x="10640134" y="0"/>
                </a:lnTo>
                <a:lnTo>
                  <a:pt x="10640134" y="12294273"/>
                </a:lnTo>
                <a:lnTo>
                  <a:pt x="0" y="122942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911911" y="458983"/>
            <a:ext cx="13959813" cy="2025258"/>
          </a:xfrm>
          <a:prstGeom prst="rect">
            <a:avLst/>
          </a:prstGeom>
        </p:spPr>
        <p:txBody>
          <a:bodyPr anchor="t" rtlCol="false" tIns="0" lIns="0" bIns="0" rIns="0">
            <a:spAutoFit/>
          </a:bodyPr>
          <a:lstStyle/>
          <a:p>
            <a:pPr algn="ctr">
              <a:lnSpc>
                <a:spcPts val="8071"/>
              </a:lnSpc>
            </a:pPr>
            <a:r>
              <a:rPr lang="en-US" sz="5765">
                <a:solidFill>
                  <a:srgbClr val="FFFFFF"/>
                </a:solidFill>
                <a:latin typeface="Arimo Bold"/>
              </a:rPr>
              <a:t>GENETİK ALGORİTMANIN UYGULANMASI</a:t>
            </a:r>
          </a:p>
        </p:txBody>
      </p:sp>
      <p:sp>
        <p:nvSpPr>
          <p:cNvPr name="TextBox 5" id="5"/>
          <p:cNvSpPr txBox="true"/>
          <p:nvPr/>
        </p:nvSpPr>
        <p:spPr>
          <a:xfrm rot="0">
            <a:off x="255273" y="3133928"/>
            <a:ext cx="15616450" cy="1048626"/>
          </a:xfrm>
          <a:prstGeom prst="rect">
            <a:avLst/>
          </a:prstGeom>
        </p:spPr>
        <p:txBody>
          <a:bodyPr anchor="t" rtlCol="false" tIns="0" lIns="0" bIns="0" rIns="0">
            <a:spAutoFit/>
          </a:bodyPr>
          <a:lstStyle/>
          <a:p>
            <a:pPr>
              <a:lnSpc>
                <a:spcPts val="4151"/>
              </a:lnSpc>
              <a:spcBef>
                <a:spcPct val="0"/>
              </a:spcBef>
            </a:pPr>
            <a:r>
              <a:rPr lang="en-US" sz="2965">
                <a:solidFill>
                  <a:srgbClr val="FFFFFF"/>
                </a:solidFill>
                <a:latin typeface="Arimo"/>
              </a:rPr>
              <a:t>1- İlk olarak problem örneğinin verilerini algoritmalarda kullanabilmek için verileri data_process.py dosyasında önceden işliyoruz. </a:t>
            </a:r>
          </a:p>
        </p:txBody>
      </p:sp>
      <p:sp>
        <p:nvSpPr>
          <p:cNvPr name="TextBox 6" id="6"/>
          <p:cNvSpPr txBox="true"/>
          <p:nvPr/>
        </p:nvSpPr>
        <p:spPr>
          <a:xfrm rot="0">
            <a:off x="255273" y="4581087"/>
            <a:ext cx="15857660" cy="1572501"/>
          </a:xfrm>
          <a:prstGeom prst="rect">
            <a:avLst/>
          </a:prstGeom>
        </p:spPr>
        <p:txBody>
          <a:bodyPr anchor="t" rtlCol="false" tIns="0" lIns="0" bIns="0" rIns="0">
            <a:spAutoFit/>
          </a:bodyPr>
          <a:lstStyle/>
          <a:p>
            <a:pPr>
              <a:lnSpc>
                <a:spcPts val="4151"/>
              </a:lnSpc>
            </a:pPr>
            <a:r>
              <a:rPr lang="en-US" sz="2965">
                <a:solidFill>
                  <a:srgbClr val="FFFFFF"/>
                </a:solidFill>
                <a:latin typeface="Arimo"/>
              </a:rPr>
              <a:t>2- Fitness hesaplanması, bireylerin başlangıç ​​popülasyonunun oluşturulması, crossover ve mutasyonun gerçekleştirilmesi gibi yöntemleri main_funcs.py altında çalıştırıyoruz.</a:t>
            </a:r>
          </a:p>
          <a:p>
            <a:pPr>
              <a:lnSpc>
                <a:spcPts val="4151"/>
              </a:lnSpc>
              <a:spcBef>
                <a:spcPct val="0"/>
              </a:spcBef>
            </a:pPr>
          </a:p>
        </p:txBody>
      </p:sp>
      <p:sp>
        <p:nvSpPr>
          <p:cNvPr name="TextBox 7" id="7"/>
          <p:cNvSpPr txBox="true"/>
          <p:nvPr/>
        </p:nvSpPr>
        <p:spPr>
          <a:xfrm rot="0">
            <a:off x="255273" y="6077388"/>
            <a:ext cx="18032727" cy="1048626"/>
          </a:xfrm>
          <a:prstGeom prst="rect">
            <a:avLst/>
          </a:prstGeom>
        </p:spPr>
        <p:txBody>
          <a:bodyPr anchor="t" rtlCol="false" tIns="0" lIns="0" bIns="0" rIns="0">
            <a:spAutoFit/>
          </a:bodyPr>
          <a:lstStyle/>
          <a:p>
            <a:pPr>
              <a:lnSpc>
                <a:spcPts val="4151"/>
              </a:lnSpc>
              <a:spcBef>
                <a:spcPct val="0"/>
              </a:spcBef>
            </a:pPr>
            <a:r>
              <a:rPr lang="en-US" sz="2965">
                <a:solidFill>
                  <a:srgbClr val="FFFFFF"/>
                </a:solidFill>
                <a:latin typeface="Arimo"/>
              </a:rPr>
              <a:t>3- Hem algoritmanın istenen sayıda yinelemeyle hem de popülasyon büyüklüğü, crossover ve mutasyon olasılığı gibi diğer ilgili parametrelerle başlatılmasına olanak tanıyan işlevler algo.py altında çalıştırılır.</a:t>
            </a:r>
          </a:p>
        </p:txBody>
      </p:sp>
      <p:sp>
        <p:nvSpPr>
          <p:cNvPr name="TextBox 8" id="8"/>
          <p:cNvSpPr txBox="true"/>
          <p:nvPr/>
        </p:nvSpPr>
        <p:spPr>
          <a:xfrm rot="0">
            <a:off x="255273" y="7526064"/>
            <a:ext cx="17370750" cy="1048626"/>
          </a:xfrm>
          <a:prstGeom prst="rect">
            <a:avLst/>
          </a:prstGeom>
        </p:spPr>
        <p:txBody>
          <a:bodyPr anchor="t" rtlCol="false" tIns="0" lIns="0" bIns="0" rIns="0">
            <a:spAutoFit/>
          </a:bodyPr>
          <a:lstStyle/>
          <a:p>
            <a:pPr>
              <a:lnSpc>
                <a:spcPts val="4151"/>
              </a:lnSpc>
              <a:spcBef>
                <a:spcPct val="0"/>
              </a:spcBef>
            </a:pPr>
            <a:r>
              <a:rPr lang="en-US" sz="2965">
                <a:solidFill>
                  <a:srgbClr val="FFFFFF"/>
                </a:solidFill>
                <a:latin typeface="Arimo"/>
              </a:rPr>
              <a:t>4- Parametreleri başlatmak ve belirtilen sorun örneğini ve seçilen algoritmayı çalıştırmak için komut dosyası run.py’dir.</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1025F"/>
        </a:solidFill>
      </p:bgPr>
    </p:bg>
    <p:spTree>
      <p:nvGrpSpPr>
        <p:cNvPr id="1" name=""/>
        <p:cNvGrpSpPr/>
        <p:nvPr/>
      </p:nvGrpSpPr>
      <p:grpSpPr>
        <a:xfrm>
          <a:off x="0" y="0"/>
          <a:ext cx="0" cy="0"/>
          <a:chOff x="0" y="0"/>
          <a:chExt cx="0" cy="0"/>
        </a:xfrm>
      </p:grpSpPr>
      <p:sp>
        <p:nvSpPr>
          <p:cNvPr name="Freeform 2" id="2"/>
          <p:cNvSpPr/>
          <p:nvPr/>
        </p:nvSpPr>
        <p:spPr>
          <a:xfrm flipH="false" flipV="false" rot="0">
            <a:off x="13147745" y="3386470"/>
            <a:ext cx="8223110" cy="9501492"/>
          </a:xfrm>
          <a:custGeom>
            <a:avLst/>
            <a:gdLst/>
            <a:ahLst/>
            <a:cxnLst/>
            <a:rect r="r" b="b" t="t" l="l"/>
            <a:pathLst>
              <a:path h="9501492" w="8223110">
                <a:moveTo>
                  <a:pt x="0" y="0"/>
                </a:moveTo>
                <a:lnTo>
                  <a:pt x="8223110" y="0"/>
                </a:lnTo>
                <a:lnTo>
                  <a:pt x="8223110" y="9501492"/>
                </a:lnTo>
                <a:lnTo>
                  <a:pt x="0" y="95014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11616" y="-8111719"/>
            <a:ext cx="10640135" cy="12294273"/>
          </a:xfrm>
          <a:custGeom>
            <a:avLst/>
            <a:gdLst/>
            <a:ahLst/>
            <a:cxnLst/>
            <a:rect r="r" b="b" t="t" l="l"/>
            <a:pathLst>
              <a:path h="12294273" w="10640135">
                <a:moveTo>
                  <a:pt x="0" y="0"/>
                </a:moveTo>
                <a:lnTo>
                  <a:pt x="10640134" y="0"/>
                </a:lnTo>
                <a:lnTo>
                  <a:pt x="10640134" y="12294273"/>
                </a:lnTo>
                <a:lnTo>
                  <a:pt x="0" y="122942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13376" y="2708652"/>
            <a:ext cx="17261248" cy="6549648"/>
          </a:xfrm>
          <a:custGeom>
            <a:avLst/>
            <a:gdLst/>
            <a:ahLst/>
            <a:cxnLst/>
            <a:rect r="r" b="b" t="t" l="l"/>
            <a:pathLst>
              <a:path h="6549648" w="17261248">
                <a:moveTo>
                  <a:pt x="0" y="0"/>
                </a:moveTo>
                <a:lnTo>
                  <a:pt x="17261248" y="0"/>
                </a:lnTo>
                <a:lnTo>
                  <a:pt x="17261248" y="6549648"/>
                </a:lnTo>
                <a:lnTo>
                  <a:pt x="0" y="6549648"/>
                </a:lnTo>
                <a:lnTo>
                  <a:pt x="0" y="0"/>
                </a:lnTo>
                <a:close/>
              </a:path>
            </a:pathLst>
          </a:custGeom>
          <a:blipFill>
            <a:blip r:embed="rId4"/>
            <a:stretch>
              <a:fillRect l="0" t="0" r="0" b="0"/>
            </a:stretch>
          </a:blipFill>
        </p:spPr>
      </p:sp>
      <p:sp>
        <p:nvSpPr>
          <p:cNvPr name="TextBox 5" id="5"/>
          <p:cNvSpPr txBox="true"/>
          <p:nvPr/>
        </p:nvSpPr>
        <p:spPr>
          <a:xfrm rot="0">
            <a:off x="1911911" y="458983"/>
            <a:ext cx="13959813" cy="1006083"/>
          </a:xfrm>
          <a:prstGeom prst="rect">
            <a:avLst/>
          </a:prstGeom>
        </p:spPr>
        <p:txBody>
          <a:bodyPr anchor="t" rtlCol="false" tIns="0" lIns="0" bIns="0" rIns="0">
            <a:spAutoFit/>
          </a:bodyPr>
          <a:lstStyle/>
          <a:p>
            <a:pPr algn="ctr">
              <a:lnSpc>
                <a:spcPts val="8071"/>
              </a:lnSpc>
            </a:pPr>
            <a:r>
              <a:rPr lang="en-US" sz="5765">
                <a:solidFill>
                  <a:srgbClr val="FFFFFF"/>
                </a:solidFill>
                <a:latin typeface="Arimo Bold"/>
              </a:rPr>
              <a:t>GENETİK ALGORİTMANIN ÇIKTISI</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1025F"/>
        </a:solidFill>
      </p:bgPr>
    </p:bg>
    <p:spTree>
      <p:nvGrpSpPr>
        <p:cNvPr id="1" name=""/>
        <p:cNvGrpSpPr/>
        <p:nvPr/>
      </p:nvGrpSpPr>
      <p:grpSpPr>
        <a:xfrm>
          <a:off x="0" y="0"/>
          <a:ext cx="0" cy="0"/>
          <a:chOff x="0" y="0"/>
          <a:chExt cx="0" cy="0"/>
        </a:xfrm>
      </p:grpSpPr>
      <p:sp>
        <p:nvSpPr>
          <p:cNvPr name="Freeform 2" id="2"/>
          <p:cNvSpPr/>
          <p:nvPr/>
        </p:nvSpPr>
        <p:spPr>
          <a:xfrm flipH="false" flipV="false" rot="0">
            <a:off x="13147745" y="3386470"/>
            <a:ext cx="8223110" cy="9501492"/>
          </a:xfrm>
          <a:custGeom>
            <a:avLst/>
            <a:gdLst/>
            <a:ahLst/>
            <a:cxnLst/>
            <a:rect r="r" b="b" t="t" l="l"/>
            <a:pathLst>
              <a:path h="9501492" w="8223110">
                <a:moveTo>
                  <a:pt x="0" y="0"/>
                </a:moveTo>
                <a:lnTo>
                  <a:pt x="8223110" y="0"/>
                </a:lnTo>
                <a:lnTo>
                  <a:pt x="8223110" y="9501492"/>
                </a:lnTo>
                <a:lnTo>
                  <a:pt x="0" y="95014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52563" y="-6488419"/>
            <a:ext cx="10640135" cy="12294273"/>
          </a:xfrm>
          <a:custGeom>
            <a:avLst/>
            <a:gdLst/>
            <a:ahLst/>
            <a:cxnLst/>
            <a:rect r="r" b="b" t="t" l="l"/>
            <a:pathLst>
              <a:path h="12294273" w="10640135">
                <a:moveTo>
                  <a:pt x="0" y="0"/>
                </a:moveTo>
                <a:lnTo>
                  <a:pt x="10640135" y="0"/>
                </a:lnTo>
                <a:lnTo>
                  <a:pt x="10640135" y="12294273"/>
                </a:lnTo>
                <a:lnTo>
                  <a:pt x="0" y="122942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425060" y="3166413"/>
            <a:ext cx="5278883" cy="5278883"/>
          </a:xfrm>
          <a:custGeom>
            <a:avLst/>
            <a:gdLst/>
            <a:ahLst/>
            <a:cxnLst/>
            <a:rect r="r" b="b" t="t" l="l"/>
            <a:pathLst>
              <a:path h="5278883" w="5278883">
                <a:moveTo>
                  <a:pt x="0" y="0"/>
                </a:moveTo>
                <a:lnTo>
                  <a:pt x="5278883" y="0"/>
                </a:lnTo>
                <a:lnTo>
                  <a:pt x="5278883" y="5278883"/>
                </a:lnTo>
                <a:lnTo>
                  <a:pt x="0" y="5278883"/>
                </a:lnTo>
                <a:lnTo>
                  <a:pt x="0" y="0"/>
                </a:lnTo>
                <a:close/>
              </a:path>
            </a:pathLst>
          </a:custGeom>
          <a:blipFill>
            <a:blip r:embed="rId4"/>
            <a:stretch>
              <a:fillRect l="0" t="0" r="0" b="0"/>
            </a:stretch>
          </a:blipFill>
        </p:spPr>
      </p:sp>
      <p:sp>
        <p:nvSpPr>
          <p:cNvPr name="TextBox 5" id="5"/>
          <p:cNvSpPr txBox="true"/>
          <p:nvPr/>
        </p:nvSpPr>
        <p:spPr>
          <a:xfrm rot="0">
            <a:off x="-1190932" y="2909274"/>
            <a:ext cx="14611707" cy="840092"/>
          </a:xfrm>
          <a:prstGeom prst="rect">
            <a:avLst/>
          </a:prstGeom>
        </p:spPr>
        <p:txBody>
          <a:bodyPr anchor="t" rtlCol="false" tIns="0" lIns="0" bIns="0" rIns="0">
            <a:spAutoFit/>
          </a:bodyPr>
          <a:lstStyle/>
          <a:p>
            <a:pPr algn="ctr">
              <a:lnSpc>
                <a:spcPts val="6720"/>
              </a:lnSpc>
            </a:pPr>
            <a:r>
              <a:rPr lang="en-US" sz="4800">
                <a:solidFill>
                  <a:srgbClr val="FFFFFF"/>
                </a:solidFill>
                <a:latin typeface="Arimo Bold"/>
              </a:rPr>
              <a:t>VRP İLE İLGİLİ YAPILAN ÇALIŞMALAR</a:t>
            </a:r>
          </a:p>
        </p:txBody>
      </p:sp>
      <p:sp>
        <p:nvSpPr>
          <p:cNvPr name="TextBox 6" id="6"/>
          <p:cNvSpPr txBox="true"/>
          <p:nvPr/>
        </p:nvSpPr>
        <p:spPr>
          <a:xfrm rot="0">
            <a:off x="770740" y="3952722"/>
            <a:ext cx="11274912" cy="5511216"/>
          </a:xfrm>
          <a:prstGeom prst="rect">
            <a:avLst/>
          </a:prstGeom>
        </p:spPr>
        <p:txBody>
          <a:bodyPr anchor="t" rtlCol="false" tIns="0" lIns="0" bIns="0" rIns="0">
            <a:spAutoFit/>
          </a:bodyPr>
          <a:lstStyle/>
          <a:p>
            <a:pPr>
              <a:lnSpc>
                <a:spcPts val="4375"/>
              </a:lnSpc>
              <a:spcBef>
                <a:spcPct val="0"/>
              </a:spcBef>
            </a:pPr>
            <a:r>
              <a:rPr lang="en-US" sz="3125">
                <a:solidFill>
                  <a:srgbClr val="FFFFFF"/>
                </a:solidFill>
                <a:latin typeface="Montserrat"/>
              </a:rPr>
              <a:t>       </a:t>
            </a:r>
            <a:r>
              <a:rPr lang="en-US" sz="3125">
                <a:solidFill>
                  <a:srgbClr val="FFFFFF"/>
                </a:solidFill>
                <a:latin typeface="Montserrat"/>
              </a:rPr>
              <a:t>Araç rotalama problemi, ilk olarak Dantzig ve Ramser (1959) tarafından genelleştirilmiş gezgin satıcı problemi olarak ifade edilmiştir. Günlük yaşam problemi için modellenerek özgün bir algoritmaya dayalı çözüm yaklaşımı elde edilmiştir. 1964'te Clarke ve Wright, etkili bir sezgisel algoritmayla farklı araç kapasiteleri ve müşteri talepleri için çözüm yaklaşımını geliştirmişlerdir. Literatürde bu çalışmaları, farklı türdeki araç rotalama problemi modelleri için kesin ya da yaklaşık çözüm sunan başka algoritmalar takip etmiştir.</a:t>
            </a:r>
          </a:p>
        </p:txBody>
      </p:sp>
      <p:sp>
        <p:nvSpPr>
          <p:cNvPr name="TextBox 7" id="7"/>
          <p:cNvSpPr txBox="true"/>
          <p:nvPr/>
        </p:nvSpPr>
        <p:spPr>
          <a:xfrm rot="0">
            <a:off x="438055" y="819150"/>
            <a:ext cx="3181112" cy="1604644"/>
          </a:xfrm>
          <a:prstGeom prst="rect">
            <a:avLst/>
          </a:prstGeom>
        </p:spPr>
        <p:txBody>
          <a:bodyPr anchor="t" rtlCol="false" tIns="0" lIns="0" bIns="0" rIns="0">
            <a:spAutoFit/>
          </a:bodyPr>
          <a:lstStyle/>
          <a:p>
            <a:pPr algn="ctr">
              <a:lnSpc>
                <a:spcPts val="12880"/>
              </a:lnSpc>
            </a:pPr>
            <a:r>
              <a:rPr lang="en-US" sz="9200">
                <a:solidFill>
                  <a:srgbClr val="FFFFFF"/>
                </a:solidFill>
                <a:latin typeface="Arimo Bold"/>
              </a:rPr>
              <a:t>GİRİŞ</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1025F"/>
        </a:solidFill>
      </p:bgPr>
    </p:bg>
    <p:spTree>
      <p:nvGrpSpPr>
        <p:cNvPr id="1" name=""/>
        <p:cNvGrpSpPr/>
        <p:nvPr/>
      </p:nvGrpSpPr>
      <p:grpSpPr>
        <a:xfrm>
          <a:off x="0" y="0"/>
          <a:ext cx="0" cy="0"/>
          <a:chOff x="0" y="0"/>
          <a:chExt cx="0" cy="0"/>
        </a:xfrm>
      </p:grpSpPr>
      <p:sp>
        <p:nvSpPr>
          <p:cNvPr name="Freeform 2" id="2"/>
          <p:cNvSpPr/>
          <p:nvPr/>
        </p:nvSpPr>
        <p:spPr>
          <a:xfrm flipH="false" flipV="false" rot="0">
            <a:off x="13147745" y="3386470"/>
            <a:ext cx="8223110" cy="9501492"/>
          </a:xfrm>
          <a:custGeom>
            <a:avLst/>
            <a:gdLst/>
            <a:ahLst/>
            <a:cxnLst/>
            <a:rect r="r" b="b" t="t" l="l"/>
            <a:pathLst>
              <a:path h="9501492" w="8223110">
                <a:moveTo>
                  <a:pt x="0" y="0"/>
                </a:moveTo>
                <a:lnTo>
                  <a:pt x="8223110" y="0"/>
                </a:lnTo>
                <a:lnTo>
                  <a:pt x="8223110" y="9501492"/>
                </a:lnTo>
                <a:lnTo>
                  <a:pt x="0" y="95014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11616" y="-8111719"/>
            <a:ext cx="10640135" cy="12294273"/>
          </a:xfrm>
          <a:custGeom>
            <a:avLst/>
            <a:gdLst/>
            <a:ahLst/>
            <a:cxnLst/>
            <a:rect r="r" b="b" t="t" l="l"/>
            <a:pathLst>
              <a:path h="12294273" w="10640135">
                <a:moveTo>
                  <a:pt x="0" y="0"/>
                </a:moveTo>
                <a:lnTo>
                  <a:pt x="10640134" y="0"/>
                </a:lnTo>
                <a:lnTo>
                  <a:pt x="10640134" y="12294273"/>
                </a:lnTo>
                <a:lnTo>
                  <a:pt x="0" y="122942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059216" y="-7959319"/>
            <a:ext cx="10640135" cy="12294273"/>
          </a:xfrm>
          <a:custGeom>
            <a:avLst/>
            <a:gdLst/>
            <a:ahLst/>
            <a:cxnLst/>
            <a:rect r="r" b="b" t="t" l="l"/>
            <a:pathLst>
              <a:path h="12294273" w="10640135">
                <a:moveTo>
                  <a:pt x="0" y="0"/>
                </a:moveTo>
                <a:lnTo>
                  <a:pt x="10640134" y="0"/>
                </a:lnTo>
                <a:lnTo>
                  <a:pt x="10640134" y="12294273"/>
                </a:lnTo>
                <a:lnTo>
                  <a:pt x="0" y="122942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921436" y="458983"/>
            <a:ext cx="13959813" cy="2025258"/>
          </a:xfrm>
          <a:prstGeom prst="rect">
            <a:avLst/>
          </a:prstGeom>
        </p:spPr>
        <p:txBody>
          <a:bodyPr anchor="t" rtlCol="false" tIns="0" lIns="0" bIns="0" rIns="0">
            <a:spAutoFit/>
          </a:bodyPr>
          <a:lstStyle/>
          <a:p>
            <a:pPr algn="ctr">
              <a:lnSpc>
                <a:spcPts val="8071"/>
              </a:lnSpc>
            </a:pPr>
            <a:r>
              <a:rPr lang="en-US" sz="5765">
                <a:solidFill>
                  <a:srgbClr val="FFFFFF"/>
                </a:solidFill>
                <a:latin typeface="Arimo Bold"/>
              </a:rPr>
              <a:t>PARTİCAL SWARM OPTİMİZATİON UYGULANMASI</a:t>
            </a:r>
          </a:p>
        </p:txBody>
      </p:sp>
      <p:sp>
        <p:nvSpPr>
          <p:cNvPr name="TextBox 6" id="6"/>
          <p:cNvSpPr txBox="true"/>
          <p:nvPr/>
        </p:nvSpPr>
        <p:spPr>
          <a:xfrm rot="0">
            <a:off x="407673" y="3276803"/>
            <a:ext cx="15616450" cy="1216902"/>
          </a:xfrm>
          <a:prstGeom prst="rect">
            <a:avLst/>
          </a:prstGeom>
        </p:spPr>
        <p:txBody>
          <a:bodyPr anchor="t" rtlCol="false" tIns="0" lIns="0" bIns="0" rIns="0">
            <a:spAutoFit/>
          </a:bodyPr>
          <a:lstStyle/>
          <a:p>
            <a:pPr>
              <a:lnSpc>
                <a:spcPts val="4851"/>
              </a:lnSpc>
              <a:spcBef>
                <a:spcPct val="0"/>
              </a:spcBef>
            </a:pPr>
            <a:r>
              <a:rPr lang="en-US" sz="3465">
                <a:solidFill>
                  <a:srgbClr val="FFFFFF"/>
                </a:solidFill>
                <a:latin typeface="Arimo"/>
              </a:rPr>
              <a:t>1- </a:t>
            </a:r>
            <a:r>
              <a:rPr lang="en-US" sz="3465">
                <a:solidFill>
                  <a:srgbClr val="FFFFFF"/>
                </a:solidFill>
                <a:latin typeface="Arimo Bold"/>
              </a:rPr>
              <a:t>Parçacıkaların Oluşturulması:</a:t>
            </a:r>
            <a:r>
              <a:rPr lang="en-US" sz="3465">
                <a:solidFill>
                  <a:srgbClr val="FFFFFF"/>
                </a:solidFill>
                <a:latin typeface="Arimo"/>
              </a:rPr>
              <a:t> generate_particle ve create_particle fonksiyonları parçacıkların konumlarını ve hızlarını oluşturur.</a:t>
            </a:r>
          </a:p>
        </p:txBody>
      </p:sp>
      <p:sp>
        <p:nvSpPr>
          <p:cNvPr name="TextBox 7" id="7"/>
          <p:cNvSpPr txBox="true"/>
          <p:nvPr/>
        </p:nvSpPr>
        <p:spPr>
          <a:xfrm rot="0">
            <a:off x="407673" y="5057775"/>
            <a:ext cx="15857660" cy="1717281"/>
          </a:xfrm>
          <a:prstGeom prst="rect">
            <a:avLst/>
          </a:prstGeom>
        </p:spPr>
        <p:txBody>
          <a:bodyPr anchor="t" rtlCol="false" tIns="0" lIns="0" bIns="0" rIns="0">
            <a:spAutoFit/>
          </a:bodyPr>
          <a:lstStyle/>
          <a:p>
            <a:pPr>
              <a:lnSpc>
                <a:spcPts val="4571"/>
              </a:lnSpc>
              <a:spcBef>
                <a:spcPct val="0"/>
              </a:spcBef>
            </a:pPr>
            <a:r>
              <a:rPr lang="en-US" sz="3265">
                <a:solidFill>
                  <a:srgbClr val="FFFFFF"/>
                </a:solidFill>
                <a:latin typeface="Arimo"/>
              </a:rPr>
              <a:t>2- </a:t>
            </a:r>
            <a:r>
              <a:rPr lang="en-US" sz="3265">
                <a:solidFill>
                  <a:srgbClr val="FFFFFF"/>
                </a:solidFill>
                <a:latin typeface="Arimo Bold"/>
              </a:rPr>
              <a:t>Parçacıkların Hızının Güncellenmesi:</a:t>
            </a:r>
            <a:r>
              <a:rPr lang="en-US" sz="3265">
                <a:solidFill>
                  <a:srgbClr val="FFFFFF"/>
                </a:solidFill>
                <a:latin typeface="Arimo"/>
              </a:rPr>
              <a:t> ‘update_particle’ fonksiyonu, parçacıkların hızını Hesaplar. daha sonra hız değerlerini </a:t>
            </a:r>
            <a:r>
              <a:rPr lang="en-US" sz="3265">
                <a:solidFill>
                  <a:srgbClr val="FFFFFF"/>
                </a:solidFill>
                <a:latin typeface="Arimo Bold Italics"/>
              </a:rPr>
              <a:t>smin</a:t>
            </a:r>
            <a:r>
              <a:rPr lang="en-US" sz="3265">
                <a:solidFill>
                  <a:srgbClr val="FFFFFF"/>
                </a:solidFill>
                <a:latin typeface="Arimo"/>
              </a:rPr>
              <a:t> ve </a:t>
            </a:r>
            <a:r>
              <a:rPr lang="en-US" sz="3265">
                <a:solidFill>
                  <a:srgbClr val="FFFFFF"/>
                </a:solidFill>
                <a:latin typeface="Arimo Bold Italics"/>
              </a:rPr>
              <a:t>smax</a:t>
            </a:r>
            <a:r>
              <a:rPr lang="en-US" sz="3265">
                <a:solidFill>
                  <a:srgbClr val="FFFFFF"/>
                </a:solidFill>
                <a:latin typeface="Arimo"/>
              </a:rPr>
              <a:t> arasında sınırlandırır,ve son olarak yeni parçacık konumunu gunceller.</a:t>
            </a:r>
          </a:p>
        </p:txBody>
      </p:sp>
      <p:sp>
        <p:nvSpPr>
          <p:cNvPr name="TextBox 8" id="8"/>
          <p:cNvSpPr txBox="true"/>
          <p:nvPr/>
        </p:nvSpPr>
        <p:spPr>
          <a:xfrm rot="0">
            <a:off x="407673" y="7232577"/>
            <a:ext cx="15012096" cy="1200092"/>
          </a:xfrm>
          <a:prstGeom prst="rect">
            <a:avLst/>
          </a:prstGeom>
        </p:spPr>
        <p:txBody>
          <a:bodyPr anchor="t" rtlCol="false" tIns="0" lIns="0" bIns="0" rIns="0">
            <a:spAutoFit/>
          </a:bodyPr>
          <a:lstStyle/>
          <a:p>
            <a:pPr>
              <a:lnSpc>
                <a:spcPts val="4728"/>
              </a:lnSpc>
              <a:spcBef>
                <a:spcPct val="0"/>
              </a:spcBef>
            </a:pPr>
            <a:r>
              <a:rPr lang="en-US" sz="3377">
                <a:solidFill>
                  <a:srgbClr val="FFFFFF"/>
                </a:solidFill>
                <a:latin typeface="Arimo"/>
              </a:rPr>
              <a:t>3-</a:t>
            </a:r>
            <a:r>
              <a:rPr lang="en-US" sz="3377">
                <a:solidFill>
                  <a:srgbClr val="FFFFFF"/>
                </a:solidFill>
                <a:latin typeface="Arimo Bold"/>
              </a:rPr>
              <a:t>calculate_fitness</a:t>
            </a:r>
            <a:r>
              <a:rPr lang="en-US" sz="3377">
                <a:solidFill>
                  <a:srgbClr val="FFFFFF"/>
                </a:solidFill>
                <a:latin typeface="Arimo"/>
              </a:rPr>
              <a:t> fonksiyonu, her müşteri için bekleme süresi ve gecikme süresi dikkate alınarak rotalama maliyetinı hesaplar</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1025F"/>
        </a:solidFill>
      </p:bgPr>
    </p:bg>
    <p:spTree>
      <p:nvGrpSpPr>
        <p:cNvPr id="1" name=""/>
        <p:cNvGrpSpPr/>
        <p:nvPr/>
      </p:nvGrpSpPr>
      <p:grpSpPr>
        <a:xfrm>
          <a:off x="0" y="0"/>
          <a:ext cx="0" cy="0"/>
          <a:chOff x="0" y="0"/>
          <a:chExt cx="0" cy="0"/>
        </a:xfrm>
      </p:grpSpPr>
      <p:sp>
        <p:nvSpPr>
          <p:cNvPr name="Freeform 2" id="2"/>
          <p:cNvSpPr/>
          <p:nvPr/>
        </p:nvSpPr>
        <p:spPr>
          <a:xfrm flipH="false" flipV="false" rot="0">
            <a:off x="13147745" y="3386470"/>
            <a:ext cx="8223110" cy="9501492"/>
          </a:xfrm>
          <a:custGeom>
            <a:avLst/>
            <a:gdLst/>
            <a:ahLst/>
            <a:cxnLst/>
            <a:rect r="r" b="b" t="t" l="l"/>
            <a:pathLst>
              <a:path h="9501492" w="8223110">
                <a:moveTo>
                  <a:pt x="0" y="0"/>
                </a:moveTo>
                <a:lnTo>
                  <a:pt x="8223110" y="0"/>
                </a:lnTo>
                <a:lnTo>
                  <a:pt x="8223110" y="9501492"/>
                </a:lnTo>
                <a:lnTo>
                  <a:pt x="0" y="95014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11616" y="-8111719"/>
            <a:ext cx="10640135" cy="12294273"/>
          </a:xfrm>
          <a:custGeom>
            <a:avLst/>
            <a:gdLst/>
            <a:ahLst/>
            <a:cxnLst/>
            <a:rect r="r" b="b" t="t" l="l"/>
            <a:pathLst>
              <a:path h="12294273" w="10640135">
                <a:moveTo>
                  <a:pt x="0" y="0"/>
                </a:moveTo>
                <a:lnTo>
                  <a:pt x="10640134" y="0"/>
                </a:lnTo>
                <a:lnTo>
                  <a:pt x="10640134" y="12294273"/>
                </a:lnTo>
                <a:lnTo>
                  <a:pt x="0" y="122942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68935" y="3201914"/>
            <a:ext cx="16590365" cy="5925788"/>
          </a:xfrm>
          <a:custGeom>
            <a:avLst/>
            <a:gdLst/>
            <a:ahLst/>
            <a:cxnLst/>
            <a:rect r="r" b="b" t="t" l="l"/>
            <a:pathLst>
              <a:path h="5925788" w="16590365">
                <a:moveTo>
                  <a:pt x="0" y="0"/>
                </a:moveTo>
                <a:lnTo>
                  <a:pt x="16590365" y="0"/>
                </a:lnTo>
                <a:lnTo>
                  <a:pt x="16590365" y="5925788"/>
                </a:lnTo>
                <a:lnTo>
                  <a:pt x="0" y="5925788"/>
                </a:lnTo>
                <a:lnTo>
                  <a:pt x="0" y="0"/>
                </a:lnTo>
                <a:close/>
              </a:path>
            </a:pathLst>
          </a:custGeom>
          <a:blipFill>
            <a:blip r:embed="rId4"/>
            <a:stretch>
              <a:fillRect l="0" t="0" r="0" b="0"/>
            </a:stretch>
          </a:blipFill>
        </p:spPr>
      </p:sp>
      <p:sp>
        <p:nvSpPr>
          <p:cNvPr name="TextBox 5" id="5"/>
          <p:cNvSpPr txBox="true"/>
          <p:nvPr/>
        </p:nvSpPr>
        <p:spPr>
          <a:xfrm rot="0">
            <a:off x="1911911" y="458983"/>
            <a:ext cx="13959813" cy="2025258"/>
          </a:xfrm>
          <a:prstGeom prst="rect">
            <a:avLst/>
          </a:prstGeom>
        </p:spPr>
        <p:txBody>
          <a:bodyPr anchor="t" rtlCol="false" tIns="0" lIns="0" bIns="0" rIns="0">
            <a:spAutoFit/>
          </a:bodyPr>
          <a:lstStyle/>
          <a:p>
            <a:pPr algn="ctr">
              <a:lnSpc>
                <a:spcPts val="8071"/>
              </a:lnSpc>
            </a:pPr>
            <a:r>
              <a:rPr lang="en-US" sz="5765">
                <a:solidFill>
                  <a:srgbClr val="FFFFFF"/>
                </a:solidFill>
                <a:latin typeface="Arimo Bold"/>
              </a:rPr>
              <a:t>PARTİCAL SWARM OPTİMİZATİON  ÇIKTISI</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1025F"/>
        </a:solidFill>
      </p:bgPr>
    </p:bg>
    <p:spTree>
      <p:nvGrpSpPr>
        <p:cNvPr id="1" name=""/>
        <p:cNvGrpSpPr/>
        <p:nvPr/>
      </p:nvGrpSpPr>
      <p:grpSpPr>
        <a:xfrm>
          <a:off x="0" y="0"/>
          <a:ext cx="0" cy="0"/>
          <a:chOff x="0" y="0"/>
          <a:chExt cx="0" cy="0"/>
        </a:xfrm>
      </p:grpSpPr>
      <p:sp>
        <p:nvSpPr>
          <p:cNvPr name="Freeform 2" id="2"/>
          <p:cNvSpPr/>
          <p:nvPr/>
        </p:nvSpPr>
        <p:spPr>
          <a:xfrm flipH="false" flipV="false" rot="0">
            <a:off x="12764435" y="1967040"/>
            <a:ext cx="8223110" cy="9501492"/>
          </a:xfrm>
          <a:custGeom>
            <a:avLst/>
            <a:gdLst/>
            <a:ahLst/>
            <a:cxnLst/>
            <a:rect r="r" b="b" t="t" l="l"/>
            <a:pathLst>
              <a:path h="9501492" w="8223110">
                <a:moveTo>
                  <a:pt x="0" y="0"/>
                </a:moveTo>
                <a:lnTo>
                  <a:pt x="8223109" y="0"/>
                </a:lnTo>
                <a:lnTo>
                  <a:pt x="8223109" y="9501492"/>
                </a:lnTo>
                <a:lnTo>
                  <a:pt x="0" y="95014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642810" y="-3594163"/>
            <a:ext cx="8223110" cy="9501492"/>
          </a:xfrm>
          <a:custGeom>
            <a:avLst/>
            <a:gdLst/>
            <a:ahLst/>
            <a:cxnLst/>
            <a:rect r="r" b="b" t="t" l="l"/>
            <a:pathLst>
              <a:path h="9501492" w="8223110">
                <a:moveTo>
                  <a:pt x="0" y="0"/>
                </a:moveTo>
                <a:lnTo>
                  <a:pt x="8223110" y="0"/>
                </a:lnTo>
                <a:lnTo>
                  <a:pt x="8223110" y="9501492"/>
                </a:lnTo>
                <a:lnTo>
                  <a:pt x="0" y="95014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4423410"/>
            <a:ext cx="16230600" cy="1630680"/>
          </a:xfrm>
          <a:prstGeom prst="rect">
            <a:avLst/>
          </a:prstGeom>
        </p:spPr>
        <p:txBody>
          <a:bodyPr anchor="t" rtlCol="false" tIns="0" lIns="0" bIns="0" rIns="0">
            <a:spAutoFit/>
          </a:bodyPr>
          <a:lstStyle/>
          <a:p>
            <a:pPr algn="ctr">
              <a:lnSpc>
                <a:spcPts val="12360"/>
              </a:lnSpc>
            </a:pPr>
            <a:r>
              <a:rPr lang="en-US" sz="12000">
                <a:solidFill>
                  <a:srgbClr val="FFFFFF"/>
                </a:solidFill>
                <a:latin typeface="TT Lakes Neue Extended Bold Italics"/>
              </a:rPr>
              <a:t>Teşekkürler!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1025F"/>
        </a:solidFill>
      </p:bgPr>
    </p:bg>
    <p:spTree>
      <p:nvGrpSpPr>
        <p:cNvPr id="1" name=""/>
        <p:cNvGrpSpPr/>
        <p:nvPr/>
      </p:nvGrpSpPr>
      <p:grpSpPr>
        <a:xfrm>
          <a:off x="0" y="0"/>
          <a:ext cx="0" cy="0"/>
          <a:chOff x="0" y="0"/>
          <a:chExt cx="0" cy="0"/>
        </a:xfrm>
      </p:grpSpPr>
      <p:sp>
        <p:nvSpPr>
          <p:cNvPr name="Freeform 2" id="2"/>
          <p:cNvSpPr/>
          <p:nvPr/>
        </p:nvSpPr>
        <p:spPr>
          <a:xfrm flipH="false" flipV="false" rot="0">
            <a:off x="13147745" y="3386470"/>
            <a:ext cx="8223110" cy="9501492"/>
          </a:xfrm>
          <a:custGeom>
            <a:avLst/>
            <a:gdLst/>
            <a:ahLst/>
            <a:cxnLst/>
            <a:rect r="r" b="b" t="t" l="l"/>
            <a:pathLst>
              <a:path h="9501492" w="8223110">
                <a:moveTo>
                  <a:pt x="0" y="0"/>
                </a:moveTo>
                <a:lnTo>
                  <a:pt x="8223110" y="0"/>
                </a:lnTo>
                <a:lnTo>
                  <a:pt x="8223110" y="9501492"/>
                </a:lnTo>
                <a:lnTo>
                  <a:pt x="0" y="95014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1637" y="-6441135"/>
            <a:ext cx="10640135" cy="12294273"/>
          </a:xfrm>
          <a:custGeom>
            <a:avLst/>
            <a:gdLst/>
            <a:ahLst/>
            <a:cxnLst/>
            <a:rect r="r" b="b" t="t" l="l"/>
            <a:pathLst>
              <a:path h="12294273" w="10640135">
                <a:moveTo>
                  <a:pt x="0" y="0"/>
                </a:moveTo>
                <a:lnTo>
                  <a:pt x="10640135" y="0"/>
                </a:lnTo>
                <a:lnTo>
                  <a:pt x="10640135" y="12294273"/>
                </a:lnTo>
                <a:lnTo>
                  <a:pt x="0" y="122942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496797" y="2778641"/>
            <a:ext cx="17377825" cy="774052"/>
          </a:xfrm>
          <a:prstGeom prst="rect">
            <a:avLst/>
          </a:prstGeom>
        </p:spPr>
        <p:txBody>
          <a:bodyPr anchor="t" rtlCol="false" tIns="0" lIns="0" bIns="0" rIns="0">
            <a:spAutoFit/>
          </a:bodyPr>
          <a:lstStyle/>
          <a:p>
            <a:pPr algn="ctr">
              <a:lnSpc>
                <a:spcPts val="6160"/>
              </a:lnSpc>
            </a:pPr>
            <a:r>
              <a:rPr lang="en-US" sz="4400">
                <a:solidFill>
                  <a:srgbClr val="FFFFFF"/>
                </a:solidFill>
                <a:latin typeface="Arimo Bold"/>
              </a:rPr>
              <a:t>GENETİK ALGORİTMA İLE İLGİLİ YAPILAN ÇALIŞMALAR</a:t>
            </a:r>
          </a:p>
        </p:txBody>
      </p:sp>
      <p:sp>
        <p:nvSpPr>
          <p:cNvPr name="TextBox 5" id="5"/>
          <p:cNvSpPr txBox="true"/>
          <p:nvPr/>
        </p:nvSpPr>
        <p:spPr>
          <a:xfrm rot="0">
            <a:off x="414413" y="488162"/>
            <a:ext cx="3181112" cy="1604644"/>
          </a:xfrm>
          <a:prstGeom prst="rect">
            <a:avLst/>
          </a:prstGeom>
        </p:spPr>
        <p:txBody>
          <a:bodyPr anchor="t" rtlCol="false" tIns="0" lIns="0" bIns="0" rIns="0">
            <a:spAutoFit/>
          </a:bodyPr>
          <a:lstStyle/>
          <a:p>
            <a:pPr algn="ctr">
              <a:lnSpc>
                <a:spcPts val="12880"/>
              </a:lnSpc>
            </a:pPr>
            <a:r>
              <a:rPr lang="en-US" sz="9200">
                <a:solidFill>
                  <a:srgbClr val="FFFFFF"/>
                </a:solidFill>
                <a:latin typeface="Arimo Bold"/>
              </a:rPr>
              <a:t>GİRİŞ</a:t>
            </a:r>
          </a:p>
        </p:txBody>
      </p:sp>
      <p:sp>
        <p:nvSpPr>
          <p:cNvPr name="TextBox 6" id="6"/>
          <p:cNvSpPr txBox="true"/>
          <p:nvPr/>
        </p:nvSpPr>
        <p:spPr>
          <a:xfrm rot="0">
            <a:off x="650834" y="4664571"/>
            <a:ext cx="13325309" cy="4780835"/>
          </a:xfrm>
          <a:prstGeom prst="rect">
            <a:avLst/>
          </a:prstGeom>
        </p:spPr>
        <p:txBody>
          <a:bodyPr anchor="t" rtlCol="false" tIns="0" lIns="0" bIns="0" rIns="0">
            <a:spAutoFit/>
          </a:bodyPr>
          <a:lstStyle/>
          <a:p>
            <a:pPr>
              <a:lnSpc>
                <a:spcPts val="4239"/>
              </a:lnSpc>
              <a:spcBef>
                <a:spcPct val="0"/>
              </a:spcBef>
            </a:pPr>
            <a:r>
              <a:rPr lang="en-US" sz="3028">
                <a:solidFill>
                  <a:srgbClr val="FFFFFF"/>
                </a:solidFill>
                <a:latin typeface="Montserrat"/>
              </a:rPr>
              <a:t>   Genetik algoritmalar, doğada gözlemlenen evrimsel mekanizmalara benzer mekanizmalar kullanarak çalışan eniyileştirme yöntemidir. Bu algoritma, çok boyutlu uzayda belirli bir maliyet fonksiyonuna göre en iyileştirme amacıyla iterasyonlar yapar ve her iterasyonda en iyi sonucu üreten kromozomun hayatta kalması prensibine dayanır.  Genetik algoritmaların temel ilkeleri ilk kez Michigan Üniversitesi’nde John Holland tarafından ortaya atılmıştır. Holland, 1975 yılında yaptığı çalışmaları “Adaptation in Natural and Artificial Systems” adlı kitabında bir araya getirmiştir.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1025F"/>
        </a:solidFill>
      </p:bgPr>
    </p:bg>
    <p:spTree>
      <p:nvGrpSpPr>
        <p:cNvPr id="1" name=""/>
        <p:cNvGrpSpPr/>
        <p:nvPr/>
      </p:nvGrpSpPr>
      <p:grpSpPr>
        <a:xfrm>
          <a:off x="0" y="0"/>
          <a:ext cx="0" cy="0"/>
          <a:chOff x="0" y="0"/>
          <a:chExt cx="0" cy="0"/>
        </a:xfrm>
      </p:grpSpPr>
      <p:sp>
        <p:nvSpPr>
          <p:cNvPr name="Freeform 2" id="2"/>
          <p:cNvSpPr/>
          <p:nvPr/>
        </p:nvSpPr>
        <p:spPr>
          <a:xfrm flipH="false" flipV="false" rot="0">
            <a:off x="13147745" y="3386470"/>
            <a:ext cx="8223110" cy="9501492"/>
          </a:xfrm>
          <a:custGeom>
            <a:avLst/>
            <a:gdLst/>
            <a:ahLst/>
            <a:cxnLst/>
            <a:rect r="r" b="b" t="t" l="l"/>
            <a:pathLst>
              <a:path h="9501492" w="8223110">
                <a:moveTo>
                  <a:pt x="0" y="0"/>
                </a:moveTo>
                <a:lnTo>
                  <a:pt x="8223110" y="0"/>
                </a:lnTo>
                <a:lnTo>
                  <a:pt x="8223110" y="9501492"/>
                </a:lnTo>
                <a:lnTo>
                  <a:pt x="0" y="95014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52563" y="-6488419"/>
            <a:ext cx="10640135" cy="12294273"/>
          </a:xfrm>
          <a:custGeom>
            <a:avLst/>
            <a:gdLst/>
            <a:ahLst/>
            <a:cxnLst/>
            <a:rect r="r" b="b" t="t" l="l"/>
            <a:pathLst>
              <a:path h="12294273" w="10640135">
                <a:moveTo>
                  <a:pt x="0" y="0"/>
                </a:moveTo>
                <a:lnTo>
                  <a:pt x="10640135" y="0"/>
                </a:lnTo>
                <a:lnTo>
                  <a:pt x="10640135" y="12294273"/>
                </a:lnTo>
                <a:lnTo>
                  <a:pt x="0" y="122942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85466" y="2548517"/>
            <a:ext cx="14611707" cy="840092"/>
          </a:xfrm>
          <a:prstGeom prst="rect">
            <a:avLst/>
          </a:prstGeom>
        </p:spPr>
        <p:txBody>
          <a:bodyPr anchor="t" rtlCol="false" tIns="0" lIns="0" bIns="0" rIns="0">
            <a:spAutoFit/>
          </a:bodyPr>
          <a:lstStyle/>
          <a:p>
            <a:pPr algn="ctr">
              <a:lnSpc>
                <a:spcPts val="6720"/>
              </a:lnSpc>
            </a:pPr>
            <a:r>
              <a:rPr lang="en-US" sz="4800">
                <a:solidFill>
                  <a:srgbClr val="FFFFFF"/>
                </a:solidFill>
                <a:latin typeface="Arimo Bold"/>
              </a:rPr>
              <a:t>PSO İLE İLGİLİ YAPILAN ÇALIŞMALAR</a:t>
            </a:r>
          </a:p>
        </p:txBody>
      </p:sp>
      <p:sp>
        <p:nvSpPr>
          <p:cNvPr name="TextBox 5" id="5"/>
          <p:cNvSpPr txBox="true"/>
          <p:nvPr/>
        </p:nvSpPr>
        <p:spPr>
          <a:xfrm rot="0">
            <a:off x="281229" y="4323792"/>
            <a:ext cx="11878317" cy="4063754"/>
          </a:xfrm>
          <a:prstGeom prst="rect">
            <a:avLst/>
          </a:prstGeom>
        </p:spPr>
        <p:txBody>
          <a:bodyPr anchor="t" rtlCol="false" tIns="0" lIns="0" bIns="0" rIns="0">
            <a:spAutoFit/>
          </a:bodyPr>
          <a:lstStyle/>
          <a:p>
            <a:pPr>
              <a:lnSpc>
                <a:spcPts val="4609"/>
              </a:lnSpc>
              <a:spcBef>
                <a:spcPct val="0"/>
              </a:spcBef>
            </a:pPr>
            <a:r>
              <a:rPr lang="en-US" sz="3292">
                <a:solidFill>
                  <a:srgbClr val="FFFFFF"/>
                </a:solidFill>
                <a:latin typeface="Montserrat"/>
              </a:rPr>
              <a:t>Particle Swarm Optimization (PSO), balıkların ve kuşların yiyecek aramadaki davranışlarından ilham alan popüler bir sürü zekâsı algoritmasıdır. 1995 yılında James Kennedy ve Russell Eberhart tarafından geliştirilen bu algoritma, doğal sürülerin davranışlarından esinlenerek tasarlanmış bir meta-sezgisel optimizasyon algoritmasıdır.</a:t>
            </a:r>
          </a:p>
        </p:txBody>
      </p:sp>
      <p:sp>
        <p:nvSpPr>
          <p:cNvPr name="TextBox 6" id="6"/>
          <p:cNvSpPr txBox="true"/>
          <p:nvPr/>
        </p:nvSpPr>
        <p:spPr>
          <a:xfrm rot="0">
            <a:off x="438055" y="436909"/>
            <a:ext cx="3181112" cy="1604644"/>
          </a:xfrm>
          <a:prstGeom prst="rect">
            <a:avLst/>
          </a:prstGeom>
        </p:spPr>
        <p:txBody>
          <a:bodyPr anchor="t" rtlCol="false" tIns="0" lIns="0" bIns="0" rIns="0">
            <a:spAutoFit/>
          </a:bodyPr>
          <a:lstStyle/>
          <a:p>
            <a:pPr algn="ctr">
              <a:lnSpc>
                <a:spcPts val="12880"/>
              </a:lnSpc>
            </a:pPr>
            <a:r>
              <a:rPr lang="en-US" sz="9200">
                <a:solidFill>
                  <a:srgbClr val="FFFFFF"/>
                </a:solidFill>
                <a:latin typeface="Arimo Bold"/>
              </a:rPr>
              <a:t>GİRİŞ</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1025F"/>
        </a:solidFill>
      </p:bgPr>
    </p:bg>
    <p:spTree>
      <p:nvGrpSpPr>
        <p:cNvPr id="1" name=""/>
        <p:cNvGrpSpPr/>
        <p:nvPr/>
      </p:nvGrpSpPr>
      <p:grpSpPr>
        <a:xfrm>
          <a:off x="0" y="0"/>
          <a:ext cx="0" cy="0"/>
          <a:chOff x="0" y="0"/>
          <a:chExt cx="0" cy="0"/>
        </a:xfrm>
      </p:grpSpPr>
      <p:sp>
        <p:nvSpPr>
          <p:cNvPr name="Freeform 2" id="2"/>
          <p:cNvSpPr/>
          <p:nvPr/>
        </p:nvSpPr>
        <p:spPr>
          <a:xfrm flipH="false" flipV="false" rot="0">
            <a:off x="13147745" y="3386470"/>
            <a:ext cx="8223110" cy="9501492"/>
          </a:xfrm>
          <a:custGeom>
            <a:avLst/>
            <a:gdLst/>
            <a:ahLst/>
            <a:cxnLst/>
            <a:rect r="r" b="b" t="t" l="l"/>
            <a:pathLst>
              <a:path h="9501492" w="8223110">
                <a:moveTo>
                  <a:pt x="0" y="0"/>
                </a:moveTo>
                <a:lnTo>
                  <a:pt x="8223110" y="0"/>
                </a:lnTo>
                <a:lnTo>
                  <a:pt x="8223110" y="9501492"/>
                </a:lnTo>
                <a:lnTo>
                  <a:pt x="0" y="95014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11616" y="-8111719"/>
            <a:ext cx="10640135" cy="12294273"/>
          </a:xfrm>
          <a:custGeom>
            <a:avLst/>
            <a:gdLst/>
            <a:ahLst/>
            <a:cxnLst/>
            <a:rect r="r" b="b" t="t" l="l"/>
            <a:pathLst>
              <a:path h="12294273" w="10640135">
                <a:moveTo>
                  <a:pt x="0" y="0"/>
                </a:moveTo>
                <a:lnTo>
                  <a:pt x="10640134" y="0"/>
                </a:lnTo>
                <a:lnTo>
                  <a:pt x="10640134" y="12294273"/>
                </a:lnTo>
                <a:lnTo>
                  <a:pt x="0" y="122942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029579" y="2748699"/>
            <a:ext cx="5644349" cy="5577612"/>
          </a:xfrm>
          <a:custGeom>
            <a:avLst/>
            <a:gdLst/>
            <a:ahLst/>
            <a:cxnLst/>
            <a:rect r="r" b="b" t="t" l="l"/>
            <a:pathLst>
              <a:path h="5577612" w="5644349">
                <a:moveTo>
                  <a:pt x="0" y="0"/>
                </a:moveTo>
                <a:lnTo>
                  <a:pt x="5644349" y="0"/>
                </a:lnTo>
                <a:lnTo>
                  <a:pt x="5644349" y="5577612"/>
                </a:lnTo>
                <a:lnTo>
                  <a:pt x="0" y="5577612"/>
                </a:lnTo>
                <a:lnTo>
                  <a:pt x="0" y="0"/>
                </a:lnTo>
                <a:close/>
              </a:path>
            </a:pathLst>
          </a:custGeom>
          <a:blipFill>
            <a:blip r:embed="rId4"/>
            <a:stretch>
              <a:fillRect l="0" t="-598" r="0" b="-598"/>
            </a:stretch>
          </a:blipFill>
        </p:spPr>
      </p:sp>
      <p:sp>
        <p:nvSpPr>
          <p:cNvPr name="TextBox 5" id="5"/>
          <p:cNvSpPr txBox="true"/>
          <p:nvPr/>
        </p:nvSpPr>
        <p:spPr>
          <a:xfrm rot="0">
            <a:off x="256968" y="2374724"/>
            <a:ext cx="11170053" cy="6268413"/>
          </a:xfrm>
          <a:prstGeom prst="rect">
            <a:avLst/>
          </a:prstGeom>
        </p:spPr>
        <p:txBody>
          <a:bodyPr anchor="t" rtlCol="false" tIns="0" lIns="0" bIns="0" rIns="0">
            <a:spAutoFit/>
          </a:bodyPr>
          <a:lstStyle/>
          <a:p>
            <a:pPr>
              <a:lnSpc>
                <a:spcPts val="4146"/>
              </a:lnSpc>
            </a:pPr>
          </a:p>
          <a:p>
            <a:pPr>
              <a:lnSpc>
                <a:spcPts val="4146"/>
              </a:lnSpc>
            </a:pPr>
          </a:p>
          <a:p>
            <a:pPr>
              <a:lnSpc>
                <a:spcPts val="4146"/>
              </a:lnSpc>
              <a:spcBef>
                <a:spcPct val="0"/>
              </a:spcBef>
            </a:pPr>
            <a:r>
              <a:rPr lang="en-US" sz="2962">
                <a:solidFill>
                  <a:srgbClr val="FFFFFF"/>
                </a:solidFill>
                <a:latin typeface="Montserrat"/>
              </a:rPr>
              <a:t>    </a:t>
            </a:r>
            <a:r>
              <a:rPr lang="en-US" sz="2962">
                <a:solidFill>
                  <a:srgbClr val="FFFFFF"/>
                </a:solidFill>
                <a:latin typeface="Montserrat"/>
              </a:rPr>
              <a:t>Genetik Algoritmalar (GA), Yöneylem Araştırması içinde karmaşık ve optimize edilmesi zor problemleri çözmek için kullanılan bir metaheuristik yöntemdir. Bu algoritma, biyolojik evrim süreçlerini taklit ederek çözüm alanında çeşitlilik yaratarak ve uygunluk değerlerine göre seçilim yaparak en iyi çözümü bulmayı hedefler. GA'lar, popülasyon tabanlı bir yaklaşım kullanır ve çaprazlama, mutasyon ve seçilim gibi genetik operatörler ile çalışır. Bu sayede, çok sayıda değişken ve karmaşık optimizasyon problemlerinde etkili sonuçlar üretebilirler.</a:t>
            </a:r>
          </a:p>
        </p:txBody>
      </p:sp>
      <p:sp>
        <p:nvSpPr>
          <p:cNvPr name="TextBox 6" id="6"/>
          <p:cNvSpPr txBox="true"/>
          <p:nvPr/>
        </p:nvSpPr>
        <p:spPr>
          <a:xfrm rot="0">
            <a:off x="256968" y="895350"/>
            <a:ext cx="11170053" cy="1006083"/>
          </a:xfrm>
          <a:prstGeom prst="rect">
            <a:avLst/>
          </a:prstGeom>
        </p:spPr>
        <p:txBody>
          <a:bodyPr anchor="t" rtlCol="false" tIns="0" lIns="0" bIns="0" rIns="0">
            <a:spAutoFit/>
          </a:bodyPr>
          <a:lstStyle/>
          <a:p>
            <a:pPr algn="ctr">
              <a:lnSpc>
                <a:spcPts val="8071"/>
              </a:lnSpc>
            </a:pPr>
            <a:r>
              <a:rPr lang="en-US" sz="5765">
                <a:solidFill>
                  <a:srgbClr val="FFFFFF"/>
                </a:solidFill>
                <a:latin typeface="Arimo Bold"/>
              </a:rPr>
              <a:t>GENETİK ALGORİTMA NEDİR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1025F"/>
        </a:solidFill>
      </p:bgPr>
    </p:bg>
    <p:spTree>
      <p:nvGrpSpPr>
        <p:cNvPr id="1" name=""/>
        <p:cNvGrpSpPr/>
        <p:nvPr/>
      </p:nvGrpSpPr>
      <p:grpSpPr>
        <a:xfrm>
          <a:off x="0" y="0"/>
          <a:ext cx="0" cy="0"/>
          <a:chOff x="0" y="0"/>
          <a:chExt cx="0" cy="0"/>
        </a:xfrm>
      </p:grpSpPr>
      <p:sp>
        <p:nvSpPr>
          <p:cNvPr name="Freeform 2" id="2"/>
          <p:cNvSpPr/>
          <p:nvPr/>
        </p:nvSpPr>
        <p:spPr>
          <a:xfrm flipH="false" flipV="false" rot="0">
            <a:off x="13147745" y="3386470"/>
            <a:ext cx="8223110" cy="9501492"/>
          </a:xfrm>
          <a:custGeom>
            <a:avLst/>
            <a:gdLst/>
            <a:ahLst/>
            <a:cxnLst/>
            <a:rect r="r" b="b" t="t" l="l"/>
            <a:pathLst>
              <a:path h="9501492" w="8223110">
                <a:moveTo>
                  <a:pt x="0" y="0"/>
                </a:moveTo>
                <a:lnTo>
                  <a:pt x="8223110" y="0"/>
                </a:lnTo>
                <a:lnTo>
                  <a:pt x="8223110" y="9501492"/>
                </a:lnTo>
                <a:lnTo>
                  <a:pt x="0" y="95014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11616" y="-8111719"/>
            <a:ext cx="10640135" cy="12294273"/>
          </a:xfrm>
          <a:custGeom>
            <a:avLst/>
            <a:gdLst/>
            <a:ahLst/>
            <a:cxnLst/>
            <a:rect r="r" b="b" t="t" l="l"/>
            <a:pathLst>
              <a:path h="12294273" w="10640135">
                <a:moveTo>
                  <a:pt x="0" y="0"/>
                </a:moveTo>
                <a:lnTo>
                  <a:pt x="10640134" y="0"/>
                </a:lnTo>
                <a:lnTo>
                  <a:pt x="10640134" y="12294273"/>
                </a:lnTo>
                <a:lnTo>
                  <a:pt x="0" y="122942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02098" y="2915117"/>
            <a:ext cx="7807483" cy="6915246"/>
          </a:xfrm>
          <a:custGeom>
            <a:avLst/>
            <a:gdLst/>
            <a:ahLst/>
            <a:cxnLst/>
            <a:rect r="r" b="b" t="t" l="l"/>
            <a:pathLst>
              <a:path h="6915246" w="7807483">
                <a:moveTo>
                  <a:pt x="0" y="0"/>
                </a:moveTo>
                <a:lnTo>
                  <a:pt x="7807483" y="0"/>
                </a:lnTo>
                <a:lnTo>
                  <a:pt x="7807483" y="6915246"/>
                </a:lnTo>
                <a:lnTo>
                  <a:pt x="0" y="6915246"/>
                </a:lnTo>
                <a:lnTo>
                  <a:pt x="0" y="0"/>
                </a:lnTo>
                <a:close/>
              </a:path>
            </a:pathLst>
          </a:custGeom>
          <a:blipFill>
            <a:blip r:embed="rId4"/>
            <a:stretch>
              <a:fillRect l="-23791" t="-25148" r="-24003" b="0"/>
            </a:stretch>
          </a:blipFill>
        </p:spPr>
      </p:sp>
      <p:sp>
        <p:nvSpPr>
          <p:cNvPr name="Freeform 5" id="5"/>
          <p:cNvSpPr/>
          <p:nvPr/>
        </p:nvSpPr>
        <p:spPr>
          <a:xfrm flipH="false" flipV="false" rot="0">
            <a:off x="9601126" y="2776300"/>
            <a:ext cx="7400585" cy="7054063"/>
          </a:xfrm>
          <a:custGeom>
            <a:avLst/>
            <a:gdLst/>
            <a:ahLst/>
            <a:cxnLst/>
            <a:rect r="r" b="b" t="t" l="l"/>
            <a:pathLst>
              <a:path h="7054063" w="7400585">
                <a:moveTo>
                  <a:pt x="0" y="0"/>
                </a:moveTo>
                <a:lnTo>
                  <a:pt x="7400585" y="0"/>
                </a:lnTo>
                <a:lnTo>
                  <a:pt x="7400585" y="7054063"/>
                </a:lnTo>
                <a:lnTo>
                  <a:pt x="0" y="7054063"/>
                </a:lnTo>
                <a:lnTo>
                  <a:pt x="0" y="0"/>
                </a:lnTo>
                <a:close/>
              </a:path>
            </a:pathLst>
          </a:custGeom>
          <a:blipFill>
            <a:blip r:embed="rId5"/>
            <a:stretch>
              <a:fillRect l="0" t="-811" r="0" b="-811"/>
            </a:stretch>
          </a:blipFill>
        </p:spPr>
      </p:sp>
      <p:sp>
        <p:nvSpPr>
          <p:cNvPr name="TextBox 6" id="6"/>
          <p:cNvSpPr txBox="true"/>
          <p:nvPr/>
        </p:nvSpPr>
        <p:spPr>
          <a:xfrm rot="0">
            <a:off x="1722774" y="327941"/>
            <a:ext cx="13959813" cy="2025258"/>
          </a:xfrm>
          <a:prstGeom prst="rect">
            <a:avLst/>
          </a:prstGeom>
        </p:spPr>
        <p:txBody>
          <a:bodyPr anchor="t" rtlCol="false" tIns="0" lIns="0" bIns="0" rIns="0">
            <a:spAutoFit/>
          </a:bodyPr>
          <a:lstStyle/>
          <a:p>
            <a:pPr algn="ctr">
              <a:lnSpc>
                <a:spcPts val="8071"/>
              </a:lnSpc>
            </a:pPr>
            <a:r>
              <a:rPr lang="en-US" sz="5765">
                <a:solidFill>
                  <a:srgbClr val="FFFFFF"/>
                </a:solidFill>
                <a:latin typeface="Arimo Bold"/>
              </a:rPr>
              <a:t>GENETİK ALGORİTMA AKIŞ ŞEMASI VE SÖZDE KODU</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1025F"/>
        </a:solidFill>
      </p:bgPr>
    </p:bg>
    <p:spTree>
      <p:nvGrpSpPr>
        <p:cNvPr id="1" name=""/>
        <p:cNvGrpSpPr/>
        <p:nvPr/>
      </p:nvGrpSpPr>
      <p:grpSpPr>
        <a:xfrm>
          <a:off x="0" y="0"/>
          <a:ext cx="0" cy="0"/>
          <a:chOff x="0" y="0"/>
          <a:chExt cx="0" cy="0"/>
        </a:xfrm>
      </p:grpSpPr>
      <p:sp>
        <p:nvSpPr>
          <p:cNvPr name="Freeform 2" id="2"/>
          <p:cNvSpPr/>
          <p:nvPr/>
        </p:nvSpPr>
        <p:spPr>
          <a:xfrm flipH="false" flipV="false" rot="0">
            <a:off x="13147745" y="3386470"/>
            <a:ext cx="8223110" cy="9501492"/>
          </a:xfrm>
          <a:custGeom>
            <a:avLst/>
            <a:gdLst/>
            <a:ahLst/>
            <a:cxnLst/>
            <a:rect r="r" b="b" t="t" l="l"/>
            <a:pathLst>
              <a:path h="9501492" w="8223110">
                <a:moveTo>
                  <a:pt x="0" y="0"/>
                </a:moveTo>
                <a:lnTo>
                  <a:pt x="8223110" y="0"/>
                </a:lnTo>
                <a:lnTo>
                  <a:pt x="8223110" y="9501492"/>
                </a:lnTo>
                <a:lnTo>
                  <a:pt x="0" y="95014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11616" y="-8111719"/>
            <a:ext cx="10640135" cy="12294273"/>
          </a:xfrm>
          <a:custGeom>
            <a:avLst/>
            <a:gdLst/>
            <a:ahLst/>
            <a:cxnLst/>
            <a:rect r="r" b="b" t="t" l="l"/>
            <a:pathLst>
              <a:path h="12294273" w="10640135">
                <a:moveTo>
                  <a:pt x="0" y="0"/>
                </a:moveTo>
                <a:lnTo>
                  <a:pt x="10640134" y="0"/>
                </a:lnTo>
                <a:lnTo>
                  <a:pt x="10640134" y="12294273"/>
                </a:lnTo>
                <a:lnTo>
                  <a:pt x="0" y="122942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911911" y="458983"/>
            <a:ext cx="13959813" cy="1006083"/>
          </a:xfrm>
          <a:prstGeom prst="rect">
            <a:avLst/>
          </a:prstGeom>
        </p:spPr>
        <p:txBody>
          <a:bodyPr anchor="t" rtlCol="false" tIns="0" lIns="0" bIns="0" rIns="0">
            <a:spAutoFit/>
          </a:bodyPr>
          <a:lstStyle/>
          <a:p>
            <a:pPr algn="ctr">
              <a:lnSpc>
                <a:spcPts val="8071"/>
              </a:lnSpc>
            </a:pPr>
            <a:r>
              <a:rPr lang="en-US" sz="5765">
                <a:solidFill>
                  <a:srgbClr val="FFFFFF"/>
                </a:solidFill>
                <a:latin typeface="Arimo Bold"/>
              </a:rPr>
              <a:t>GENETİK ALGORİTMA NASIL ÇALIŞIR</a:t>
            </a:r>
          </a:p>
        </p:txBody>
      </p:sp>
      <p:sp>
        <p:nvSpPr>
          <p:cNvPr name="TextBox 5" id="5"/>
          <p:cNvSpPr txBox="true"/>
          <p:nvPr/>
        </p:nvSpPr>
        <p:spPr>
          <a:xfrm rot="0">
            <a:off x="180244" y="1756541"/>
            <a:ext cx="17423146" cy="7501759"/>
          </a:xfrm>
          <a:prstGeom prst="rect">
            <a:avLst/>
          </a:prstGeom>
        </p:spPr>
        <p:txBody>
          <a:bodyPr anchor="t" rtlCol="false" tIns="0" lIns="0" bIns="0" rIns="0">
            <a:spAutoFit/>
          </a:bodyPr>
          <a:lstStyle/>
          <a:p>
            <a:pPr algn="just" marL="697393" indent="-348697" lvl="1">
              <a:lnSpc>
                <a:spcPts val="4522"/>
              </a:lnSpc>
              <a:spcBef>
                <a:spcPct val="0"/>
              </a:spcBef>
              <a:buAutoNum type="arabicPeriod" startAt="1"/>
            </a:pPr>
            <a:r>
              <a:rPr lang="en-US" sz="3230">
                <a:solidFill>
                  <a:srgbClr val="FFFFFF"/>
                </a:solidFill>
                <a:latin typeface="Montserrat"/>
              </a:rPr>
              <a:t> Başlangıç </a:t>
            </a:r>
            <a:r>
              <a:rPr lang="en-US" sz="3230">
                <a:solidFill>
                  <a:srgbClr val="FFFFFF"/>
                </a:solidFill>
                <a:latin typeface="Montserrat"/>
              </a:rPr>
              <a:t>Popülasyonu Oluşturma:</a:t>
            </a:r>
          </a:p>
          <a:p>
            <a:pPr algn="just">
              <a:lnSpc>
                <a:spcPts val="4522"/>
              </a:lnSpc>
              <a:spcBef>
                <a:spcPct val="0"/>
              </a:spcBef>
            </a:pPr>
          </a:p>
          <a:p>
            <a:pPr algn="just" marL="1394786" indent="-464929" lvl="2">
              <a:lnSpc>
                <a:spcPts val="4522"/>
              </a:lnSpc>
              <a:spcBef>
                <a:spcPct val="0"/>
              </a:spcBef>
              <a:buFont typeface="Arial"/>
              <a:buChar char="⚬"/>
            </a:pPr>
            <a:r>
              <a:rPr lang="en-US" sz="3230">
                <a:solidFill>
                  <a:srgbClr val="FFFFFF"/>
                </a:solidFill>
                <a:latin typeface="Montserrat"/>
              </a:rPr>
              <a:t>Genetik algoritma, bir başlangıç popülasyonu ile başlar. Bu popülasyon, genellikle rastgele oluşturulan bireylerden oluşur. Her birey, problemdeki bir çözümün bir temsilidir. Örneğin, bir optimizasyon problemi için her birey, bir parametre setini temsil edebilir.</a:t>
            </a:r>
          </a:p>
          <a:p>
            <a:pPr algn="just">
              <a:lnSpc>
                <a:spcPts val="4522"/>
              </a:lnSpc>
              <a:spcBef>
                <a:spcPct val="0"/>
              </a:spcBef>
            </a:pPr>
          </a:p>
          <a:p>
            <a:pPr algn="just">
              <a:lnSpc>
                <a:spcPts val="4522"/>
              </a:lnSpc>
              <a:spcBef>
                <a:spcPct val="0"/>
              </a:spcBef>
            </a:pPr>
            <a:r>
              <a:rPr lang="en-US" sz="3230">
                <a:solidFill>
                  <a:srgbClr val="FFFFFF"/>
                </a:solidFill>
                <a:latin typeface="Montserrat"/>
              </a:rPr>
              <a:t>   2. </a:t>
            </a:r>
            <a:r>
              <a:rPr lang="en-US" sz="3230">
                <a:solidFill>
                  <a:srgbClr val="FFFFFF"/>
                </a:solidFill>
                <a:latin typeface="Montserrat"/>
              </a:rPr>
              <a:t>Fitness</a:t>
            </a:r>
            <a:r>
              <a:rPr lang="en-US" sz="3230">
                <a:solidFill>
                  <a:srgbClr val="FFFFFF"/>
                </a:solidFill>
                <a:latin typeface="Montserrat"/>
              </a:rPr>
              <a:t> Fonksiyonunu Tanımlama:</a:t>
            </a:r>
          </a:p>
          <a:p>
            <a:pPr algn="just">
              <a:lnSpc>
                <a:spcPts val="4522"/>
              </a:lnSpc>
              <a:spcBef>
                <a:spcPct val="0"/>
              </a:spcBef>
            </a:pPr>
          </a:p>
          <a:p>
            <a:pPr algn="just" marL="1394786" indent="-464929" lvl="2">
              <a:lnSpc>
                <a:spcPts val="4522"/>
              </a:lnSpc>
              <a:spcBef>
                <a:spcPct val="0"/>
              </a:spcBef>
              <a:buFont typeface="Arial"/>
              <a:buChar char="⚬"/>
            </a:pPr>
            <a:r>
              <a:rPr lang="en-US" sz="3230">
                <a:solidFill>
                  <a:srgbClr val="FFFFFF"/>
                </a:solidFill>
                <a:latin typeface="Montserrat"/>
              </a:rPr>
              <a:t>Her bireyin ne kadar iyi olduğunu değerlendiren bir fitness fonksiyonu belirlenir. Bu fonksiyon, bireyin performansını ölçer ve genetik algoritmanın hedefini tanımlar. Fitness fonksiyonu, problem spesifik olarak değişir.</a:t>
            </a:r>
          </a:p>
          <a:p>
            <a:pPr algn="just">
              <a:lnSpc>
                <a:spcPts val="5362"/>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1025F"/>
        </a:solidFill>
      </p:bgPr>
    </p:bg>
    <p:spTree>
      <p:nvGrpSpPr>
        <p:cNvPr id="1" name=""/>
        <p:cNvGrpSpPr/>
        <p:nvPr/>
      </p:nvGrpSpPr>
      <p:grpSpPr>
        <a:xfrm>
          <a:off x="0" y="0"/>
          <a:ext cx="0" cy="0"/>
          <a:chOff x="0" y="0"/>
          <a:chExt cx="0" cy="0"/>
        </a:xfrm>
      </p:grpSpPr>
      <p:sp>
        <p:nvSpPr>
          <p:cNvPr name="Freeform 2" id="2"/>
          <p:cNvSpPr/>
          <p:nvPr/>
        </p:nvSpPr>
        <p:spPr>
          <a:xfrm flipH="false" flipV="false" rot="0">
            <a:off x="13147745" y="3386470"/>
            <a:ext cx="8223110" cy="9501492"/>
          </a:xfrm>
          <a:custGeom>
            <a:avLst/>
            <a:gdLst/>
            <a:ahLst/>
            <a:cxnLst/>
            <a:rect r="r" b="b" t="t" l="l"/>
            <a:pathLst>
              <a:path h="9501492" w="8223110">
                <a:moveTo>
                  <a:pt x="0" y="0"/>
                </a:moveTo>
                <a:lnTo>
                  <a:pt x="8223110" y="0"/>
                </a:lnTo>
                <a:lnTo>
                  <a:pt x="8223110" y="9501492"/>
                </a:lnTo>
                <a:lnTo>
                  <a:pt x="0" y="95014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11616" y="-8111719"/>
            <a:ext cx="10640135" cy="12294273"/>
          </a:xfrm>
          <a:custGeom>
            <a:avLst/>
            <a:gdLst/>
            <a:ahLst/>
            <a:cxnLst/>
            <a:rect r="r" b="b" t="t" l="l"/>
            <a:pathLst>
              <a:path h="12294273" w="10640135">
                <a:moveTo>
                  <a:pt x="0" y="0"/>
                </a:moveTo>
                <a:lnTo>
                  <a:pt x="10640134" y="0"/>
                </a:lnTo>
                <a:lnTo>
                  <a:pt x="10640134" y="12294273"/>
                </a:lnTo>
                <a:lnTo>
                  <a:pt x="0" y="122942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911911" y="458983"/>
            <a:ext cx="13959813" cy="1006083"/>
          </a:xfrm>
          <a:prstGeom prst="rect">
            <a:avLst/>
          </a:prstGeom>
        </p:spPr>
        <p:txBody>
          <a:bodyPr anchor="t" rtlCol="false" tIns="0" lIns="0" bIns="0" rIns="0">
            <a:spAutoFit/>
          </a:bodyPr>
          <a:lstStyle/>
          <a:p>
            <a:pPr algn="ctr">
              <a:lnSpc>
                <a:spcPts val="8071"/>
              </a:lnSpc>
            </a:pPr>
            <a:r>
              <a:rPr lang="en-US" sz="5765">
                <a:solidFill>
                  <a:srgbClr val="FFFFFF"/>
                </a:solidFill>
                <a:latin typeface="Arimo Bold"/>
              </a:rPr>
              <a:t>GENETİK ALGORİTMA NASIL ÇALIŞIR</a:t>
            </a:r>
          </a:p>
        </p:txBody>
      </p:sp>
      <p:sp>
        <p:nvSpPr>
          <p:cNvPr name="TextBox 5" id="5"/>
          <p:cNvSpPr txBox="true"/>
          <p:nvPr/>
        </p:nvSpPr>
        <p:spPr>
          <a:xfrm rot="0">
            <a:off x="180244" y="2201572"/>
            <a:ext cx="17423146" cy="8894949"/>
          </a:xfrm>
          <a:prstGeom prst="rect">
            <a:avLst/>
          </a:prstGeom>
        </p:spPr>
        <p:txBody>
          <a:bodyPr anchor="t" rtlCol="false" tIns="0" lIns="0" bIns="0" rIns="0">
            <a:spAutoFit/>
          </a:bodyPr>
          <a:lstStyle/>
          <a:p>
            <a:pPr algn="just">
              <a:lnSpc>
                <a:spcPts val="4662"/>
              </a:lnSpc>
              <a:spcBef>
                <a:spcPct val="0"/>
              </a:spcBef>
            </a:pPr>
            <a:r>
              <a:rPr lang="en-US" sz="3330">
                <a:solidFill>
                  <a:srgbClr val="FFFFFF"/>
                </a:solidFill>
                <a:latin typeface="Montserrat"/>
              </a:rPr>
              <a:t>    3. Mutasyon Döngüsü</a:t>
            </a:r>
            <a:r>
              <a:rPr lang="en-US" sz="3330">
                <a:solidFill>
                  <a:srgbClr val="FFFFFF"/>
                </a:solidFill>
                <a:latin typeface="Montserrat"/>
              </a:rPr>
              <a:t>:</a:t>
            </a:r>
          </a:p>
          <a:p>
            <a:pPr algn="just">
              <a:lnSpc>
                <a:spcPts val="4102"/>
              </a:lnSpc>
              <a:spcBef>
                <a:spcPct val="0"/>
              </a:spcBef>
            </a:pPr>
          </a:p>
          <a:p>
            <a:pPr algn="just">
              <a:lnSpc>
                <a:spcPts val="4102"/>
              </a:lnSpc>
              <a:spcBef>
                <a:spcPct val="0"/>
              </a:spcBef>
            </a:pPr>
            <a:r>
              <a:rPr lang="en-US" sz="2930">
                <a:solidFill>
                  <a:srgbClr val="FFFFFF"/>
                </a:solidFill>
                <a:latin typeface="Montserrat"/>
              </a:rPr>
              <a:t>    Belirli bir nesil sayısına veya fitness eşiğine ulaşana kadar şunları tekrarla: a.Seçilim:</a:t>
            </a:r>
          </a:p>
          <a:p>
            <a:pPr algn="just">
              <a:lnSpc>
                <a:spcPts val="4102"/>
              </a:lnSpc>
              <a:spcBef>
                <a:spcPct val="0"/>
              </a:spcBef>
            </a:pPr>
          </a:p>
          <a:p>
            <a:pPr algn="just" marL="1265250" indent="-421750" lvl="2">
              <a:lnSpc>
                <a:spcPts val="4102"/>
              </a:lnSpc>
              <a:spcBef>
                <a:spcPct val="0"/>
              </a:spcBef>
              <a:buFont typeface="Arial"/>
              <a:buChar char="⚬"/>
            </a:pPr>
            <a:r>
              <a:rPr lang="en-US" sz="2930">
                <a:solidFill>
                  <a:srgbClr val="FFFFFF"/>
                </a:solidFill>
                <a:latin typeface="Montserrat"/>
              </a:rPr>
              <a:t>Popülasyondan en iyi fitness değerine sahip bireyleri seç. Bu, doğal seçilimdeki “hayatta kalanlar” prensibine benzer. b. Çaprazlama (Crossover):</a:t>
            </a:r>
          </a:p>
          <a:p>
            <a:pPr algn="just" marL="1265250" indent="-421750" lvl="2">
              <a:lnSpc>
                <a:spcPts val="4102"/>
              </a:lnSpc>
              <a:spcBef>
                <a:spcPct val="0"/>
              </a:spcBef>
              <a:buFont typeface="Arial"/>
              <a:buChar char="⚬"/>
            </a:pPr>
            <a:r>
              <a:rPr lang="en-US" sz="2930">
                <a:solidFill>
                  <a:srgbClr val="FFFFFF"/>
                </a:solidFill>
                <a:latin typeface="Montserrat"/>
              </a:rPr>
              <a:t>Seçilen bireyler arasında çaprazlama yaparak yeni bireyler üret. Çaprazlama, iki bireyin genetik materyalini birleştirerek yeni bireyleri oluşturur. c. Mutasyon:</a:t>
            </a:r>
          </a:p>
          <a:p>
            <a:pPr algn="just" marL="1265250" indent="-421750" lvl="2">
              <a:lnSpc>
                <a:spcPts val="4102"/>
              </a:lnSpc>
              <a:spcBef>
                <a:spcPct val="0"/>
              </a:spcBef>
              <a:buFont typeface="Arial"/>
              <a:buChar char="⚬"/>
            </a:pPr>
            <a:r>
              <a:rPr lang="en-US" sz="2930">
                <a:solidFill>
                  <a:srgbClr val="FFFFFF"/>
                </a:solidFill>
                <a:latin typeface="Montserrat"/>
              </a:rPr>
              <a:t>Yeni bireylerde rastgele mutasyonlar uygula. Mutasyon, genetik materyalin küçük değişikliklerle değiştirilmesini sağlar. Bu, çeşitliliği artırır ve sıkışmış bir çözüm alanından kaçınır. d. Yeni Popülasyonu Oluşturma:</a:t>
            </a:r>
          </a:p>
          <a:p>
            <a:pPr algn="just" marL="1265250" indent="-421750" lvl="2">
              <a:lnSpc>
                <a:spcPts val="4102"/>
              </a:lnSpc>
              <a:spcBef>
                <a:spcPct val="0"/>
              </a:spcBef>
              <a:buFont typeface="Arial"/>
              <a:buChar char="⚬"/>
            </a:pPr>
            <a:r>
              <a:rPr lang="en-US" sz="2930">
                <a:solidFill>
                  <a:srgbClr val="FFFFFF"/>
                </a:solidFill>
                <a:latin typeface="Montserrat"/>
              </a:rPr>
              <a:t>Seçilmiş ve çaprazlanmış bireylerden yeni bir popülasyon oluştur.</a:t>
            </a:r>
          </a:p>
          <a:p>
            <a:pPr algn="just">
              <a:lnSpc>
                <a:spcPts val="4102"/>
              </a:lnSpc>
              <a:spcBef>
                <a:spcPct val="0"/>
              </a:spcBef>
            </a:pPr>
          </a:p>
          <a:p>
            <a:pPr algn="just" marL="632625" indent="-316312" lvl="1">
              <a:lnSpc>
                <a:spcPts val="4102"/>
              </a:lnSpc>
              <a:spcBef>
                <a:spcPct val="0"/>
              </a:spcBef>
              <a:buFont typeface="Arial"/>
              <a:buChar char="•"/>
            </a:pPr>
            <a:r>
              <a:rPr lang="en-US" sz="2930">
                <a:solidFill>
                  <a:srgbClr val="FFFFFF"/>
                </a:solidFill>
                <a:latin typeface="Montserrat"/>
              </a:rPr>
              <a:t>Bu adımlar, bir sonraki neslin oluşturulmasını simgeler.</a:t>
            </a:r>
          </a:p>
          <a:p>
            <a:pPr algn="just">
              <a:lnSpc>
                <a:spcPts val="4102"/>
              </a:lnSpc>
              <a:spcBef>
                <a:spcPct val="0"/>
              </a:spcBef>
            </a:pPr>
          </a:p>
          <a:p>
            <a:pPr algn="just">
              <a:lnSpc>
                <a:spcPts val="4102"/>
              </a:lnSpc>
              <a:spcBef>
                <a:spcPct val="0"/>
              </a:spcBef>
            </a:pPr>
            <a:r>
              <a:rPr lang="en-US" sz="2930">
                <a:solidFill>
                  <a:srgbClr val="FFFFFF"/>
                </a:solidFill>
                <a:latin typeface="Montserrat"/>
              </a:rPr>
              <a:t>   </a:t>
            </a:r>
          </a:p>
          <a:p>
            <a:pPr algn="just">
              <a:lnSpc>
                <a:spcPts val="4942"/>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1025F"/>
        </a:solidFill>
      </p:bgPr>
    </p:bg>
    <p:spTree>
      <p:nvGrpSpPr>
        <p:cNvPr id="1" name=""/>
        <p:cNvGrpSpPr/>
        <p:nvPr/>
      </p:nvGrpSpPr>
      <p:grpSpPr>
        <a:xfrm>
          <a:off x="0" y="0"/>
          <a:ext cx="0" cy="0"/>
          <a:chOff x="0" y="0"/>
          <a:chExt cx="0" cy="0"/>
        </a:xfrm>
      </p:grpSpPr>
      <p:sp>
        <p:nvSpPr>
          <p:cNvPr name="Freeform 2" id="2"/>
          <p:cNvSpPr/>
          <p:nvPr/>
        </p:nvSpPr>
        <p:spPr>
          <a:xfrm flipH="false" flipV="false" rot="0">
            <a:off x="13147745" y="3386470"/>
            <a:ext cx="8223110" cy="9501492"/>
          </a:xfrm>
          <a:custGeom>
            <a:avLst/>
            <a:gdLst/>
            <a:ahLst/>
            <a:cxnLst/>
            <a:rect r="r" b="b" t="t" l="l"/>
            <a:pathLst>
              <a:path h="9501492" w="8223110">
                <a:moveTo>
                  <a:pt x="0" y="0"/>
                </a:moveTo>
                <a:lnTo>
                  <a:pt x="8223110" y="0"/>
                </a:lnTo>
                <a:lnTo>
                  <a:pt x="8223110" y="9501492"/>
                </a:lnTo>
                <a:lnTo>
                  <a:pt x="0" y="95014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11616" y="-8111719"/>
            <a:ext cx="10640135" cy="12294273"/>
          </a:xfrm>
          <a:custGeom>
            <a:avLst/>
            <a:gdLst/>
            <a:ahLst/>
            <a:cxnLst/>
            <a:rect r="r" b="b" t="t" l="l"/>
            <a:pathLst>
              <a:path h="12294273" w="10640135">
                <a:moveTo>
                  <a:pt x="0" y="0"/>
                </a:moveTo>
                <a:lnTo>
                  <a:pt x="10640134" y="0"/>
                </a:lnTo>
                <a:lnTo>
                  <a:pt x="10640134" y="12294273"/>
                </a:lnTo>
                <a:lnTo>
                  <a:pt x="0" y="122942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911911" y="458983"/>
            <a:ext cx="13959813" cy="1006083"/>
          </a:xfrm>
          <a:prstGeom prst="rect">
            <a:avLst/>
          </a:prstGeom>
        </p:spPr>
        <p:txBody>
          <a:bodyPr anchor="t" rtlCol="false" tIns="0" lIns="0" bIns="0" rIns="0">
            <a:spAutoFit/>
          </a:bodyPr>
          <a:lstStyle/>
          <a:p>
            <a:pPr algn="ctr">
              <a:lnSpc>
                <a:spcPts val="8071"/>
              </a:lnSpc>
            </a:pPr>
            <a:r>
              <a:rPr lang="en-US" sz="5765">
                <a:solidFill>
                  <a:srgbClr val="FFFFFF"/>
                </a:solidFill>
                <a:latin typeface="Arimo Bold"/>
              </a:rPr>
              <a:t>GENETİK ALGORİTMA NASIL ÇALIŞIR</a:t>
            </a:r>
          </a:p>
        </p:txBody>
      </p:sp>
      <p:sp>
        <p:nvSpPr>
          <p:cNvPr name="TextBox 5" id="5"/>
          <p:cNvSpPr txBox="true"/>
          <p:nvPr/>
        </p:nvSpPr>
        <p:spPr>
          <a:xfrm rot="0">
            <a:off x="220794" y="3247799"/>
            <a:ext cx="17342046" cy="3734253"/>
          </a:xfrm>
          <a:prstGeom prst="rect">
            <a:avLst/>
          </a:prstGeom>
        </p:spPr>
        <p:txBody>
          <a:bodyPr anchor="t" rtlCol="false" tIns="0" lIns="0" bIns="0" rIns="0">
            <a:spAutoFit/>
          </a:bodyPr>
          <a:lstStyle/>
          <a:p>
            <a:pPr algn="just">
              <a:lnSpc>
                <a:spcPts val="4640"/>
              </a:lnSpc>
              <a:spcBef>
                <a:spcPct val="0"/>
              </a:spcBef>
            </a:pPr>
            <a:r>
              <a:rPr lang="en-US" sz="3314">
                <a:solidFill>
                  <a:srgbClr val="FFFFFF"/>
                </a:solidFill>
                <a:latin typeface="Montserrat"/>
              </a:rPr>
              <a:t>    4. En İyi Bireyi Raporlama:</a:t>
            </a:r>
          </a:p>
          <a:p>
            <a:pPr algn="just">
              <a:lnSpc>
                <a:spcPts val="4083"/>
              </a:lnSpc>
              <a:spcBef>
                <a:spcPct val="0"/>
              </a:spcBef>
            </a:pPr>
          </a:p>
          <a:p>
            <a:pPr algn="just" marL="1259360" indent="-419787" lvl="2">
              <a:lnSpc>
                <a:spcPts val="4083"/>
              </a:lnSpc>
              <a:spcBef>
                <a:spcPct val="0"/>
              </a:spcBef>
              <a:buFont typeface="Arial"/>
              <a:buChar char="⚬"/>
            </a:pPr>
            <a:r>
              <a:rPr lang="en-US" sz="2916">
                <a:solidFill>
                  <a:srgbClr val="FFFFFF"/>
                </a:solidFill>
                <a:latin typeface="Montserrat"/>
              </a:rPr>
              <a:t>Evrim döngüsü tamamlandığında, en iyi fitness değerine sahip birey raporlanır. Bu, genetik algoritmanın bulduğu en iyi çözümü temsil eder.</a:t>
            </a:r>
          </a:p>
          <a:p>
            <a:pPr algn="just">
              <a:lnSpc>
                <a:spcPts val="4083"/>
              </a:lnSpc>
              <a:spcBef>
                <a:spcPct val="0"/>
              </a:spcBef>
            </a:pPr>
          </a:p>
          <a:p>
            <a:pPr algn="just">
              <a:lnSpc>
                <a:spcPts val="4083"/>
              </a:lnSpc>
              <a:spcBef>
                <a:spcPct val="0"/>
              </a:spcBef>
            </a:pPr>
            <a:r>
              <a:rPr lang="en-US" sz="2916">
                <a:solidFill>
                  <a:srgbClr val="FFFFFF"/>
                </a:solidFill>
                <a:latin typeface="Montserrat"/>
              </a:rPr>
              <a:t>   </a:t>
            </a:r>
          </a:p>
          <a:p>
            <a:pPr algn="just">
              <a:lnSpc>
                <a:spcPts val="4919"/>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DAGBZMx9Jd8</dc:identifier>
  <dcterms:modified xsi:type="dcterms:W3CDTF">2011-08-01T06:04:30Z</dcterms:modified>
  <cp:revision>1</cp:revision>
  <dc:title>YÖNEYLEM ARAŞTIRMASI </dc:title>
</cp:coreProperties>
</file>